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89" r:id="rId2"/>
    <p:sldId id="311" r:id="rId3"/>
    <p:sldId id="312" r:id="rId4"/>
    <p:sldId id="313" r:id="rId5"/>
    <p:sldId id="315" r:id="rId6"/>
    <p:sldId id="316" r:id="rId7"/>
    <p:sldId id="317" r:id="rId8"/>
    <p:sldId id="379" r:id="rId9"/>
    <p:sldId id="376" r:id="rId10"/>
    <p:sldId id="319" r:id="rId11"/>
    <p:sldId id="321" r:id="rId12"/>
    <p:sldId id="378" r:id="rId13"/>
    <p:sldId id="320" r:id="rId14"/>
    <p:sldId id="324" r:id="rId15"/>
    <p:sldId id="323" r:id="rId16"/>
    <p:sldId id="322" r:id="rId17"/>
    <p:sldId id="380" r:id="rId18"/>
    <p:sldId id="325" r:id="rId19"/>
    <p:sldId id="326" r:id="rId20"/>
    <p:sldId id="381" r:id="rId21"/>
    <p:sldId id="382" r:id="rId22"/>
    <p:sldId id="383" r:id="rId23"/>
    <p:sldId id="328" r:id="rId24"/>
    <p:sldId id="330" r:id="rId25"/>
    <p:sldId id="329" r:id="rId26"/>
    <p:sldId id="331" r:id="rId27"/>
    <p:sldId id="385" r:id="rId28"/>
    <p:sldId id="333" r:id="rId29"/>
    <p:sldId id="370" r:id="rId30"/>
    <p:sldId id="372" r:id="rId31"/>
    <p:sldId id="388" r:id="rId32"/>
    <p:sldId id="389" r:id="rId33"/>
    <p:sldId id="390" r:id="rId34"/>
    <p:sldId id="334" r:id="rId35"/>
    <p:sldId id="371" r:id="rId36"/>
    <p:sldId id="346" r:id="rId37"/>
    <p:sldId id="345" r:id="rId38"/>
    <p:sldId id="344" r:id="rId39"/>
    <p:sldId id="343" r:id="rId40"/>
    <p:sldId id="342" r:id="rId41"/>
    <p:sldId id="348" r:id="rId42"/>
    <p:sldId id="386" r:id="rId43"/>
    <p:sldId id="387" r:id="rId44"/>
    <p:sldId id="350" r:id="rId45"/>
    <p:sldId id="369"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3E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343" autoAdjust="0"/>
  </p:normalViewPr>
  <p:slideViewPr>
    <p:cSldViewPr snapToGrid="0">
      <p:cViewPr varScale="1">
        <p:scale>
          <a:sx n="115" d="100"/>
          <a:sy n="115" d="100"/>
        </p:scale>
        <p:origin x="432" y="108"/>
      </p:cViewPr>
      <p:guideLst>
        <p:guide orient="horz" pos="2160"/>
        <p:guide pos="3840"/>
      </p:guideLst>
    </p:cSldViewPr>
  </p:slideViewPr>
  <p:notesTextViewPr>
    <p:cViewPr>
      <p:scale>
        <a:sx n="3" d="2"/>
        <a:sy n="3" d="2"/>
      </p:scale>
      <p:origin x="0" y="0"/>
    </p:cViewPr>
  </p:notesText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2FFE7DB-D467-4623-82C9-A907E5456003}" type="slidenum">
              <a:rPr lang="en-US" smtClean="0"/>
              <a:t>‹#›</a:t>
            </a:fld>
            <a:endParaRPr lang="en-US"/>
          </a:p>
        </p:txBody>
      </p:sp>
    </p:spTree>
    <p:extLst>
      <p:ext uri="{BB962C8B-B14F-4D97-AF65-F5344CB8AC3E}">
        <p14:creationId xmlns:p14="http://schemas.microsoft.com/office/powerpoint/2010/main" val="3505988782"/>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06F984C-BD2B-4F78-AC4B-E1AFA41C2647}" type="slidenum">
              <a:rPr lang="en-US" smtClean="0"/>
              <a:t>‹#›</a:t>
            </a:fld>
            <a:endParaRPr lang="en-US"/>
          </a:p>
        </p:txBody>
      </p:sp>
    </p:spTree>
    <p:extLst>
      <p:ext uri="{BB962C8B-B14F-4D97-AF65-F5344CB8AC3E}">
        <p14:creationId xmlns:p14="http://schemas.microsoft.com/office/powerpoint/2010/main" val="1599955826"/>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3989400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4213151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1792969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671AB0-827F-411E-A9A3-7FBD76597241}"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2527534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71AB0-827F-411E-A9A3-7FBD76597241}"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917877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71AB0-827F-411E-A9A3-7FBD76597241}"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4286075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71AB0-827F-411E-A9A3-7FBD76597241}"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1083770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671AB0-827F-411E-A9A3-7FBD76597241}"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66159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671AB0-827F-411E-A9A3-7FBD76597241}"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74104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671AB0-827F-411E-A9A3-7FBD76597241}" type="datetimeFigureOut">
              <a:rPr lang="en-US" smtClean="0"/>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3199728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671AB0-827F-411E-A9A3-7FBD76597241}" type="datetimeFigureOut">
              <a:rPr lang="en-US" smtClean="0"/>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296229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71AB0-827F-411E-A9A3-7FBD76597241}" type="datetimeFigureOut">
              <a:rPr lang="en-US" smtClean="0"/>
              <a:t>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877808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671AB0-827F-411E-A9A3-7FBD76597241}"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199181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671AB0-827F-411E-A9A3-7FBD76597241}"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1272884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71AB0-827F-411E-A9A3-7FBD76597241}" type="datetimeFigureOut">
              <a:rPr lang="en-US" smtClean="0"/>
              <a:t>12/1/2021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74B69-8A6B-4D05-A220-D93C6AEB72D0}" type="slidenum">
              <a:rPr lang="en-US" smtClean="0"/>
              <a:t>‹#›</a:t>
            </a:fld>
            <a:endParaRPr lang="en-US"/>
          </a:p>
        </p:txBody>
      </p:sp>
    </p:spTree>
    <p:extLst>
      <p:ext uri="{BB962C8B-B14F-4D97-AF65-F5344CB8AC3E}">
        <p14:creationId xmlns:p14="http://schemas.microsoft.com/office/powerpoint/2010/main" val="732522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3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3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hyperlink" Target="2021-22%20Supt%20Contract.pdf"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7535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rPr>
              <a:t>2020-2021 Ratings based on school year 2019-20 data.</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2497666"/>
            <a:ext cx="9127067" cy="7535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rPr>
              <a:t>Scoring system is based on a series of indicators (questions)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537844" y="3386665"/>
            <a:ext cx="9127066" cy="156633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400" dirty="0" smtClean="0">
                <a:ln w="0"/>
                <a:solidFill>
                  <a:schemeClr val="tx1"/>
                </a:solidFill>
                <a:effectLst>
                  <a:outerShdw blurRad="38100" dist="19050" dir="2700000" algn="tl" rotWithShape="0">
                    <a:schemeClr val="dk1">
                      <a:alpha val="40000"/>
                    </a:schemeClr>
                  </a:outerShdw>
                </a:effectLst>
              </a:rPr>
              <a:t>A – Superior Achievement		Score 90 - 100</a:t>
            </a:r>
          </a:p>
          <a:p>
            <a:pPr lvl="2"/>
            <a:r>
              <a:rPr lang="en-US" sz="2400" dirty="0" smtClean="0">
                <a:ln w="0"/>
                <a:solidFill>
                  <a:schemeClr val="tx1"/>
                </a:solidFill>
                <a:effectLst>
                  <a:outerShdw blurRad="38100" dist="19050" dir="2700000" algn="tl" rotWithShape="0">
                    <a:schemeClr val="dk1">
                      <a:alpha val="40000"/>
                    </a:schemeClr>
                  </a:outerShdw>
                </a:effectLst>
              </a:rPr>
              <a:t>B – Above Standard Achievement	Score 80 - 89</a:t>
            </a:r>
          </a:p>
          <a:p>
            <a:pPr lvl="2"/>
            <a:r>
              <a:rPr lang="en-US" sz="2400" dirty="0" smtClean="0">
                <a:ln w="0"/>
                <a:solidFill>
                  <a:schemeClr val="tx1"/>
                </a:solidFill>
                <a:effectLst>
                  <a:outerShdw blurRad="38100" dist="19050" dir="2700000" algn="tl" rotWithShape="0">
                    <a:schemeClr val="dk1">
                      <a:alpha val="40000"/>
                    </a:schemeClr>
                  </a:outerShdw>
                </a:effectLst>
              </a:rPr>
              <a:t>C – Standard Achievement		Score 60 - 79</a:t>
            </a:r>
          </a:p>
          <a:p>
            <a:pPr lvl="2"/>
            <a:r>
              <a:rPr lang="en-US" sz="2400" dirty="0" smtClean="0">
                <a:ln w="0"/>
                <a:solidFill>
                  <a:schemeClr val="tx1"/>
                </a:solidFill>
                <a:effectLst>
                  <a:outerShdw blurRad="38100" dist="19050" dir="2700000" algn="tl" rotWithShape="0">
                    <a:schemeClr val="dk1">
                      <a:alpha val="40000"/>
                    </a:schemeClr>
                  </a:outerShdw>
                </a:effectLst>
              </a:rPr>
              <a:t>F – Substandard Achievement	Score below 60</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5567215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6"/>
            <a:ext cx="9127066" cy="11006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8:</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 measure of current assets to current liabilities ratio for the school district sufficient to cover short-term debt?</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2" y="2851292"/>
            <a:ext cx="9127067" cy="205090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5"/>
            <a:r>
              <a:rPr lang="en-US" sz="2400" dirty="0" smtClean="0">
                <a:ln w="0"/>
                <a:solidFill>
                  <a:schemeClr val="tx1"/>
                </a:solidFill>
                <a:effectLst>
                  <a:outerShdw blurRad="38100" dist="19050" dir="2700000" algn="tl" rotWithShape="0">
                    <a:schemeClr val="dk1">
                      <a:alpha val="40000"/>
                    </a:schemeClr>
                  </a:outerShdw>
                </a:effectLst>
              </a:rPr>
              <a:t>Current Assets		$80,886,257</a:t>
            </a:r>
          </a:p>
          <a:p>
            <a:pPr lvl="5"/>
            <a:r>
              <a:rPr lang="en-US" sz="2400" dirty="0" smtClean="0">
                <a:ln w="0"/>
                <a:solidFill>
                  <a:schemeClr val="tx1"/>
                </a:solidFill>
                <a:effectLst>
                  <a:outerShdw blurRad="38100" dist="19050" dir="2700000" algn="tl" rotWithShape="0">
                    <a:schemeClr val="dk1">
                      <a:alpha val="40000"/>
                    </a:schemeClr>
                  </a:outerShdw>
                </a:effectLst>
              </a:rPr>
              <a:t>Current Liabilities		$22,541,372</a:t>
            </a:r>
          </a:p>
          <a:p>
            <a:pPr lvl="5"/>
            <a:r>
              <a:rPr lang="en-US" sz="2400" dirty="0" smtClean="0">
                <a:ln w="0"/>
                <a:solidFill>
                  <a:schemeClr val="tx1"/>
                </a:solidFill>
                <a:effectLst>
                  <a:outerShdw blurRad="38100" dist="19050" dir="2700000" algn="tl" rotWithShape="0">
                    <a:schemeClr val="dk1">
                      <a:alpha val="40000"/>
                    </a:schemeClr>
                  </a:outerShdw>
                </a:effectLst>
              </a:rPr>
              <a:t>Ratio:  			3.5883</a:t>
            </a:r>
          </a:p>
          <a:p>
            <a:pPr lvl="5"/>
            <a:endParaRPr lang="en-US" dirty="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Current assets were sufficient to cover current liabilities.</a:t>
            </a:r>
          </a:p>
        </p:txBody>
      </p:sp>
      <p:sp>
        <p:nvSpPr>
          <p:cNvPr id="6" name="Rectangle 5"/>
          <p:cNvSpPr/>
          <p:nvPr/>
        </p:nvSpPr>
        <p:spPr>
          <a:xfrm>
            <a:off x="1537843" y="5044158"/>
            <a:ext cx="9127066" cy="7555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7804771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1006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a:t>
            </a:r>
            <a:r>
              <a:rPr lang="en-US" sz="2400" b="1" u="sng" dirty="0">
                <a:ln w="0"/>
                <a:solidFill>
                  <a:schemeClr val="tx1"/>
                </a:solidFill>
                <a:effectLst>
                  <a:outerShdw blurRad="38100" dist="19050" dir="2700000" algn="tl" rotWithShape="0">
                    <a:schemeClr val="dk1">
                      <a:alpha val="40000"/>
                    </a:schemeClr>
                  </a:outerShdw>
                </a:effectLst>
              </a:rPr>
              <a:t>9</a:t>
            </a:r>
            <a:r>
              <a:rPr lang="en-US" sz="2400" b="1" u="sng" dirty="0" smtClean="0">
                <a:ln w="0"/>
                <a:solidFill>
                  <a:schemeClr val="tx1"/>
                </a:solidFill>
                <a:effectLst>
                  <a:outerShdw blurRad="38100" dist="19050" dir="2700000" algn="tl" rotWithShape="0">
                    <a:schemeClr val="dk1">
                      <a:alpha val="40000"/>
                    </a:schemeClr>
                  </a:outerShdw>
                </a:effectLst>
              </a:rPr>
              <a:t>:</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Did the school district’s general fund revenues equal or exceed expenditures? </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3" y="2844801"/>
            <a:ext cx="9127067" cy="225213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5"/>
            <a:r>
              <a:rPr lang="en-US" sz="2400" dirty="0" smtClean="0">
                <a:ln w="0"/>
                <a:solidFill>
                  <a:schemeClr val="tx1"/>
                </a:solidFill>
                <a:effectLst>
                  <a:outerShdw blurRad="38100" dist="19050" dir="2700000" algn="tl" rotWithShape="0">
                    <a:schemeClr val="dk1">
                      <a:alpha val="40000"/>
                    </a:schemeClr>
                  </a:outerShdw>
                </a:effectLst>
              </a:rPr>
              <a:t>	Total Revenue				$65,445,080</a:t>
            </a:r>
          </a:p>
          <a:p>
            <a:pPr lvl="3"/>
            <a:r>
              <a:rPr lang="en-US" sz="2400" dirty="0" smtClean="0">
                <a:ln w="0"/>
                <a:solidFill>
                  <a:schemeClr val="tx1"/>
                </a:solidFill>
                <a:effectLst>
                  <a:outerShdw blurRad="38100" dist="19050" dir="2700000" algn="tl" rotWithShape="0">
                    <a:schemeClr val="dk1">
                      <a:alpha val="40000"/>
                    </a:schemeClr>
                  </a:outerShdw>
                </a:effectLst>
              </a:rPr>
              <a:t>		Total Expenditures			</a:t>
            </a:r>
            <a:r>
              <a:rPr lang="en-US" sz="2400" u="sng" dirty="0" smtClean="0">
                <a:ln w="0"/>
                <a:solidFill>
                  <a:schemeClr val="tx1"/>
                </a:solidFill>
                <a:effectLst>
                  <a:outerShdw blurRad="38100" dist="19050" dir="2700000" algn="tl" rotWithShape="0">
                    <a:schemeClr val="dk1">
                      <a:alpha val="40000"/>
                    </a:schemeClr>
                  </a:outerShdw>
                </a:effectLst>
              </a:rPr>
              <a:t>$65,214,364</a:t>
            </a:r>
          </a:p>
          <a:p>
            <a:pPr lvl="5"/>
            <a:r>
              <a:rPr lang="en-US" sz="2400" dirty="0" smtClean="0">
                <a:ln w="0"/>
                <a:solidFill>
                  <a:schemeClr val="tx1"/>
                </a:solidFill>
                <a:effectLst>
                  <a:outerShdw blurRad="38100" dist="19050" dir="2700000" algn="tl" rotWithShape="0">
                    <a:schemeClr val="dk1">
                      <a:alpha val="40000"/>
                    </a:schemeClr>
                  </a:outerShdw>
                </a:effectLst>
              </a:rPr>
              <a:t>	Net Result of Operations		$      230,716</a:t>
            </a:r>
          </a:p>
          <a:p>
            <a:pPr lvl="5"/>
            <a:r>
              <a:rPr lang="en-US" sz="2400" dirty="0" smtClean="0">
                <a:ln w="0"/>
                <a:solidFill>
                  <a:schemeClr val="tx1"/>
                </a:solidFill>
                <a:effectLst>
                  <a:outerShdw blurRad="38100" dist="19050" dir="2700000" algn="tl" rotWithShape="0">
                    <a:schemeClr val="dk1">
                      <a:alpha val="40000"/>
                    </a:schemeClr>
                  </a:outerShdw>
                </a:effectLst>
              </a:rPr>
              <a:t>Revenues were sufficient to cover expenditures.</a:t>
            </a:r>
          </a:p>
        </p:txBody>
      </p:sp>
      <p:sp>
        <p:nvSpPr>
          <p:cNvPr id="6" name="Rectangle 5"/>
          <p:cNvSpPr/>
          <p:nvPr/>
        </p:nvSpPr>
        <p:spPr>
          <a:xfrm>
            <a:off x="1537844" y="5232403"/>
            <a:ext cx="9127066" cy="7027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6743330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6"/>
            <a:ext cx="9127066" cy="1490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10:</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Did the district average less than a 10% variance when comparing budgeted revenues to actual revenues for the last 3 years?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3266159"/>
            <a:ext cx="9127067" cy="7535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Seguin ISD had sufficient cash and investments in the General Fund</a:t>
            </a:r>
            <a:r>
              <a:rPr lang="en-US" sz="2400" dirty="0" smtClean="0">
                <a:ln w="0"/>
                <a:solidFill>
                  <a:srgbClr val="FF0000"/>
                </a:solidFill>
                <a:effectLst>
                  <a:outerShdw blurRad="38100" dist="19050" dir="2700000" algn="tl" rotWithShape="0">
                    <a:schemeClr val="dk1">
                      <a:alpha val="40000"/>
                    </a:schemeClr>
                  </a:outerShdw>
                </a:effectLst>
              </a:rPr>
              <a:t>.</a:t>
            </a:r>
            <a:endParaRPr lang="en-US" sz="2400" dirty="0">
              <a:ln w="0"/>
              <a:solidFill>
                <a:srgbClr val="FF0000"/>
              </a:solidFill>
              <a:effectLst>
                <a:outerShdw blurRad="38100" dist="19050" dir="2700000" algn="tl" rotWithShape="0">
                  <a:schemeClr val="dk1">
                    <a:alpha val="40000"/>
                  </a:schemeClr>
                </a:outerShdw>
              </a:effectLst>
            </a:endParaRPr>
          </a:p>
        </p:txBody>
      </p:sp>
      <p:sp>
        <p:nvSpPr>
          <p:cNvPr id="6" name="Rectangle 5"/>
          <p:cNvSpPr/>
          <p:nvPr/>
        </p:nvSpPr>
        <p:spPr>
          <a:xfrm>
            <a:off x="1537844" y="4187052"/>
            <a:ext cx="9127066" cy="7535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61268478"/>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6"/>
            <a:ext cx="9127066" cy="11514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11:</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 ratio of long-term liabilities to total assets for the school district sufficient to support long-term solvency?</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2" y="2960371"/>
            <a:ext cx="9127067" cy="206784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5"/>
            <a:r>
              <a:rPr lang="en-US" sz="2400" dirty="0" smtClean="0">
                <a:ln w="0"/>
                <a:solidFill>
                  <a:schemeClr val="tx1"/>
                </a:solidFill>
                <a:effectLst>
                  <a:outerShdw blurRad="38100" dist="19050" dir="2700000" algn="tl" rotWithShape="0">
                    <a:schemeClr val="dk1">
                      <a:alpha val="40000"/>
                    </a:schemeClr>
                  </a:outerShdw>
                </a:effectLst>
              </a:rPr>
              <a:t>Long Term Liabilities	$167,344,181</a:t>
            </a:r>
          </a:p>
          <a:p>
            <a:pPr lvl="5"/>
            <a:r>
              <a:rPr lang="en-US" sz="2400" dirty="0" smtClean="0">
                <a:ln w="0"/>
                <a:solidFill>
                  <a:schemeClr val="tx1"/>
                </a:solidFill>
                <a:effectLst>
                  <a:outerShdw blurRad="38100" dist="19050" dir="2700000" algn="tl" rotWithShape="0">
                    <a:schemeClr val="dk1">
                      <a:alpha val="40000"/>
                    </a:schemeClr>
                  </a:outerShdw>
                </a:effectLst>
              </a:rPr>
              <a:t>Total Assets		$225,720,033</a:t>
            </a:r>
          </a:p>
          <a:p>
            <a:pPr lvl="5"/>
            <a:r>
              <a:rPr lang="en-US" sz="2400" dirty="0" smtClean="0">
                <a:ln w="0"/>
                <a:solidFill>
                  <a:schemeClr val="tx1"/>
                </a:solidFill>
                <a:effectLst>
                  <a:outerShdw blurRad="38100" dist="19050" dir="2700000" algn="tl" rotWithShape="0">
                    <a:schemeClr val="dk1">
                      <a:alpha val="40000"/>
                    </a:schemeClr>
                  </a:outerShdw>
                </a:effectLst>
              </a:rPr>
              <a:t>Ratio:  			0.7414</a:t>
            </a:r>
            <a:endParaRPr lang="en-US" dirty="0">
              <a:ln w="0"/>
              <a:solidFill>
                <a:schemeClr val="tx1"/>
              </a:solidFill>
              <a:effectLst>
                <a:outerShdw blurRad="38100" dist="19050" dir="2700000" algn="tl" rotWithShape="0">
                  <a:schemeClr val="dk1">
                    <a:alpha val="40000"/>
                  </a:schemeClr>
                </a:outerShdw>
              </a:effectLst>
            </a:endParaRPr>
          </a:p>
          <a:p>
            <a:pPr lvl="5"/>
            <a:r>
              <a:rPr lang="en-US" sz="2400" dirty="0" smtClean="0">
                <a:ln w="0"/>
                <a:solidFill>
                  <a:schemeClr val="tx1"/>
                </a:solidFill>
                <a:effectLst>
                  <a:outerShdw blurRad="38100" dist="19050" dir="2700000" algn="tl" rotWithShape="0">
                    <a:schemeClr val="dk1">
                      <a:alpha val="40000"/>
                    </a:schemeClr>
                  </a:outerShdw>
                </a:effectLst>
              </a:rPr>
              <a:t>Assets were sufficient to cover liabilities.</a:t>
            </a:r>
          </a:p>
        </p:txBody>
      </p:sp>
      <p:sp>
        <p:nvSpPr>
          <p:cNvPr id="6" name="Rectangle 5"/>
          <p:cNvSpPr/>
          <p:nvPr/>
        </p:nvSpPr>
        <p:spPr>
          <a:xfrm>
            <a:off x="1537842" y="5145758"/>
            <a:ext cx="9127066" cy="9970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6 Points </a:t>
            </a:r>
            <a:r>
              <a:rPr lang="en-US" i="1" dirty="0" smtClean="0">
                <a:ln w="0"/>
                <a:solidFill>
                  <a:schemeClr val="tx1"/>
                </a:solidFill>
                <a:effectLst>
                  <a:outerShdw blurRad="38100" dist="19050" dir="2700000" algn="tl" rotWithShape="0">
                    <a:schemeClr val="dk1">
                      <a:alpha val="40000"/>
                    </a:schemeClr>
                  </a:outerShdw>
                </a:effectLst>
              </a:rPr>
              <a:t>(points reduction due to Net Pension Liability)</a:t>
            </a:r>
            <a:endParaRPr lang="en-US"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1717122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1345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12:</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 debt per $100 of assessed property value ration sufficient to support future debt repayments?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2887134"/>
            <a:ext cx="9127067" cy="77893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Resources were sufficient to meet required debt service.</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1537844" y="3810003"/>
            <a:ext cx="9127066" cy="7873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8 Points </a:t>
            </a:r>
            <a:r>
              <a:rPr lang="en-US" i="1" dirty="0">
                <a:ln w="0"/>
                <a:solidFill>
                  <a:schemeClr val="tx1"/>
                </a:solidFill>
                <a:effectLst>
                  <a:outerShdw blurRad="38100" dist="19050" dir="2700000" algn="tl" rotWithShape="0">
                    <a:schemeClr val="dk1">
                      <a:alpha val="40000"/>
                    </a:schemeClr>
                  </a:outerShdw>
                </a:effectLst>
              </a:rPr>
              <a:t>(additional bond debt)</a:t>
            </a:r>
          </a:p>
        </p:txBody>
      </p:sp>
    </p:spTree>
    <p:extLst>
      <p:ext uri="{BB962C8B-B14F-4D97-AF65-F5344CB8AC3E}">
        <p14:creationId xmlns:p14="http://schemas.microsoft.com/office/powerpoint/2010/main" val="158657597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6"/>
            <a:ext cx="9127066" cy="1490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13:</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 district’s administrative cost ratio less than the threshold ratio?</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3" y="3257692"/>
            <a:ext cx="9127067" cy="206784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2"/>
            <a:r>
              <a:rPr lang="en-US" sz="2400" dirty="0" smtClean="0">
                <a:ln w="0"/>
                <a:solidFill>
                  <a:schemeClr val="tx1"/>
                </a:solidFill>
                <a:effectLst>
                  <a:outerShdw blurRad="38100" dist="19050" dir="2700000" algn="tl" rotWithShape="0">
                    <a:schemeClr val="dk1">
                      <a:alpha val="40000"/>
                    </a:schemeClr>
                  </a:outerShdw>
                </a:effectLst>
              </a:rPr>
              <a:t>Acceptable Administrative Cost Ratio		10.00 &lt;= 12.50%</a:t>
            </a:r>
            <a:endParaRPr lang="en-US" sz="2400" dirty="0">
              <a:ln w="0"/>
              <a:solidFill>
                <a:schemeClr val="tx1"/>
              </a:solidFill>
              <a:effectLst>
                <a:outerShdw blurRad="38100" dist="19050" dir="2700000" algn="tl" rotWithShape="0">
                  <a:schemeClr val="dk1">
                    <a:alpha val="40000"/>
                  </a:schemeClr>
                </a:outerShdw>
              </a:effectLst>
            </a:endParaRPr>
          </a:p>
          <a:p>
            <a:pPr lvl="2"/>
            <a:endParaRPr lang="en-US" dirty="0" smtClean="0">
              <a:ln w="0"/>
              <a:solidFill>
                <a:schemeClr val="tx1"/>
              </a:solidFill>
              <a:effectLst>
                <a:outerShdw blurRad="38100" dist="19050" dir="2700000" algn="tl" rotWithShape="0">
                  <a:schemeClr val="dk1">
                    <a:alpha val="40000"/>
                  </a:schemeClr>
                </a:outerShdw>
              </a:effectLst>
            </a:endParaRPr>
          </a:p>
          <a:p>
            <a:pPr lvl="2"/>
            <a:r>
              <a:rPr lang="en-US" sz="2400" dirty="0" smtClean="0">
                <a:ln w="0"/>
                <a:solidFill>
                  <a:schemeClr val="tx1"/>
                </a:solidFill>
                <a:effectLst>
                  <a:outerShdw blurRad="38100" dist="19050" dir="2700000" algn="tl" rotWithShape="0">
                    <a:schemeClr val="dk1">
                      <a:alpha val="40000"/>
                    </a:schemeClr>
                  </a:outerShdw>
                </a:effectLst>
              </a:rPr>
              <a:t>Seguin ISD Administrative Cost Ratio		10.27%</a:t>
            </a:r>
          </a:p>
        </p:txBody>
      </p:sp>
      <p:sp>
        <p:nvSpPr>
          <p:cNvPr id="6" name="Rectangle 5"/>
          <p:cNvSpPr/>
          <p:nvPr/>
        </p:nvSpPr>
        <p:spPr>
          <a:xfrm>
            <a:off x="1537843" y="5484427"/>
            <a:ext cx="9127066" cy="7131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8 Points </a:t>
            </a:r>
            <a:endParaRPr lang="en-US"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87791556"/>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2022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14:</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Did the school district not have a 15% decline in the students to staff ratio over 3 years?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2986759"/>
            <a:ext cx="9127067" cy="12022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Seguin ISD did not have a decline in its ratio of students to staff that was outside the acceptable range.</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1537844" y="4364851"/>
            <a:ext cx="9127066" cy="79134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7122180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2022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15:</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 district’s ADA within the allotted range of the district’s biennial pupil projection submitted to TEA?</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3" y="2986759"/>
            <a:ext cx="9127067" cy="12022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p>
          <a:p>
            <a:r>
              <a:rPr lang="en-US" sz="2400" dirty="0">
                <a:ln w="0"/>
                <a:solidFill>
                  <a:srgbClr val="FF0000"/>
                </a:solidFill>
                <a:effectLst>
                  <a:outerShdw blurRad="38100" dist="19050" dir="2700000" algn="tl" rotWithShape="0">
                    <a:schemeClr val="dk1">
                      <a:alpha val="40000"/>
                    </a:schemeClr>
                  </a:outerShdw>
                </a:effectLst>
              </a:rPr>
              <a:t>       </a:t>
            </a:r>
            <a:r>
              <a:rPr lang="en-US" sz="2400" dirty="0" smtClean="0">
                <a:ln w="0"/>
                <a:solidFill>
                  <a:schemeClr val="tx1"/>
                </a:solidFill>
                <a:effectLst>
                  <a:outerShdw blurRad="38100" dist="19050" dir="2700000" algn="tl" rotWithShape="0">
                    <a:schemeClr val="dk1">
                      <a:alpha val="40000"/>
                    </a:schemeClr>
                  </a:outerShdw>
                </a:effectLst>
              </a:rPr>
              <a:t>Seguin ISD ADA was within the allotted range.</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1537844" y="4364851"/>
            <a:ext cx="9127066" cy="79134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5 points)</a:t>
            </a:r>
          </a:p>
          <a:p>
            <a:pPr lvl="1"/>
            <a:r>
              <a:rPr lang="en-US" sz="2400" dirty="0" smtClean="0">
                <a:ln w="0"/>
                <a:solidFill>
                  <a:schemeClr val="tx1"/>
                </a:solidFill>
                <a:effectLst>
                  <a:outerShdw blurRad="38100" dist="19050" dir="2700000" algn="tl" rotWithShape="0">
                    <a:schemeClr val="dk1">
                      <a:alpha val="40000"/>
                    </a:schemeClr>
                  </a:outerShdw>
                </a:effectLst>
              </a:rPr>
              <a:t>5 Points </a:t>
            </a:r>
            <a:endParaRPr lang="en-US" i="1"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95159062"/>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6"/>
            <a:ext cx="9127066" cy="1490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16:</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Did the comparison of PEIMS data to like information in the annual financial report result in a variance of less than 3% of expenditures per function? </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3" y="3257692"/>
            <a:ext cx="9127067" cy="225410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5"/>
            <a:r>
              <a:rPr lang="en-US" sz="2400" dirty="0" smtClean="0">
                <a:ln w="0"/>
                <a:solidFill>
                  <a:schemeClr val="tx1"/>
                </a:solidFill>
                <a:effectLst>
                  <a:outerShdw blurRad="38100" dist="19050" dir="2700000" algn="tl" rotWithShape="0">
                    <a:schemeClr val="dk1">
                      <a:alpha val="40000"/>
                    </a:schemeClr>
                  </a:outerShdw>
                </a:effectLst>
              </a:rPr>
              <a:t>Sum of Differences	$1,503</a:t>
            </a:r>
          </a:p>
          <a:p>
            <a:pPr lvl="5"/>
            <a:r>
              <a:rPr lang="en-US" sz="2400" dirty="0" smtClean="0">
                <a:ln w="0"/>
                <a:solidFill>
                  <a:schemeClr val="tx1"/>
                </a:solidFill>
                <a:effectLst>
                  <a:outerShdw blurRad="38100" dist="19050" dir="2700000" algn="tl" rotWithShape="0">
                    <a:schemeClr val="dk1">
                      <a:alpha val="40000"/>
                    </a:schemeClr>
                  </a:outerShdw>
                </a:effectLst>
              </a:rPr>
              <a:t>Expenditures		$65,215,777</a:t>
            </a:r>
          </a:p>
          <a:p>
            <a:pPr lvl="1"/>
            <a:r>
              <a:rPr lang="en-US" sz="2400" dirty="0" smtClean="0">
                <a:ln w="0"/>
                <a:solidFill>
                  <a:schemeClr val="tx1"/>
                </a:solidFill>
                <a:effectLst>
                  <a:outerShdw blurRad="38100" dist="19050" dir="2700000" algn="tl" rotWithShape="0">
                    <a:schemeClr val="dk1">
                      <a:alpha val="40000"/>
                    </a:schemeClr>
                  </a:outerShdw>
                </a:effectLst>
              </a:rPr>
              <a:t>The PEIMS financial data submitted by Seguin ISD to TEA had an insignificant variance in comparison to the data published in the annual financial report.  The variance is due to system rounding.</a:t>
            </a:r>
          </a:p>
        </p:txBody>
      </p:sp>
      <p:sp>
        <p:nvSpPr>
          <p:cNvPr id="6" name="Rectangle 5"/>
          <p:cNvSpPr/>
          <p:nvPr/>
        </p:nvSpPr>
        <p:spPr>
          <a:xfrm>
            <a:off x="1537844" y="5687626"/>
            <a:ext cx="9127066" cy="74704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p>
          <a:p>
            <a:r>
              <a:rPr lang="en-US" sz="2400" dirty="0" smtClean="0">
                <a:ln w="0"/>
                <a:solidFill>
                  <a:schemeClr val="tx1"/>
                </a:solidFill>
                <a:effectLst>
                  <a:outerShdw blurRad="38100" dist="19050" dir="2700000" algn="tl" rotWithShape="0">
                    <a:schemeClr val="dk1">
                      <a:alpha val="40000"/>
                    </a:schemeClr>
                  </a:outerShdw>
                </a:effectLst>
              </a:rPr>
              <a:t>       Passed</a:t>
            </a:r>
            <a:endParaRPr lang="en-US"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21428587"/>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3" y="1624995"/>
            <a:ext cx="9127066" cy="193589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17:</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Did the external auditor indicate the annual financial statement was free of any instance(s) of material weaknesses in internal controls over financial reporting and compliance for local, state, or federal funds?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2" y="3712409"/>
            <a:ext cx="9127067" cy="12022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p>
          <a:p>
            <a:r>
              <a:rPr lang="en-US" sz="2400" dirty="0">
                <a:ln w="0"/>
                <a:solidFill>
                  <a:srgbClr val="FF0000"/>
                </a:solidFill>
                <a:effectLst>
                  <a:outerShdw blurRad="38100" dist="19050" dir="2700000" algn="tl" rotWithShape="0">
                    <a:schemeClr val="dk1">
                      <a:alpha val="40000"/>
                    </a:schemeClr>
                  </a:outerShdw>
                </a:effectLst>
              </a:rPr>
              <a:t>      </a:t>
            </a:r>
            <a:r>
              <a:rPr lang="en-US" sz="2400" dirty="0" smtClean="0">
                <a:ln w="0"/>
                <a:solidFill>
                  <a:schemeClr val="tx1"/>
                </a:solidFill>
                <a:effectLst>
                  <a:outerShdw blurRad="38100" dist="19050" dir="2700000" algn="tl" rotWithShape="0">
                    <a:schemeClr val="dk1">
                      <a:alpha val="40000"/>
                    </a:schemeClr>
                  </a:outerShdw>
                </a:effectLst>
              </a:rPr>
              <a:t>External auditor indicated strong internal controls.</a:t>
            </a:r>
            <a:endParaRPr lang="en-US" sz="2400" dirty="0">
              <a:ln w="0"/>
              <a:solidFill>
                <a:srgbClr val="FF0000"/>
              </a:solidFill>
              <a:effectLst>
                <a:outerShdw blurRad="38100" dist="19050" dir="2700000" algn="tl" rotWithShape="0">
                  <a:schemeClr val="dk1">
                    <a:alpha val="40000"/>
                  </a:schemeClr>
                </a:outerShdw>
              </a:effectLst>
            </a:endParaRPr>
          </a:p>
        </p:txBody>
      </p:sp>
      <p:sp>
        <p:nvSpPr>
          <p:cNvPr id="7" name="Rectangle 6"/>
          <p:cNvSpPr/>
          <p:nvPr/>
        </p:nvSpPr>
        <p:spPr>
          <a:xfrm>
            <a:off x="1537843" y="5066199"/>
            <a:ext cx="9127066" cy="70611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p>
          <a:p>
            <a:r>
              <a:rPr lang="en-US" sz="2400" dirty="0" smtClean="0">
                <a:ln w="0"/>
                <a:solidFill>
                  <a:schemeClr val="tx1"/>
                </a:solidFill>
                <a:effectLst>
                  <a:outerShdw blurRad="38100" dist="19050" dir="2700000" algn="tl" rotWithShape="0">
                    <a:schemeClr val="dk1">
                      <a:alpha val="40000"/>
                    </a:schemeClr>
                  </a:outerShdw>
                </a:effectLst>
              </a:rPr>
              <a:t>     Passed</a:t>
            </a:r>
            <a:endParaRPr lang="en-US"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6064659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7" name="Rectangle 6"/>
          <p:cNvSpPr/>
          <p:nvPr/>
        </p:nvSpPr>
        <p:spPr>
          <a:xfrm>
            <a:off x="1733145" y="2250857"/>
            <a:ext cx="8725710" cy="3073940"/>
          </a:xfrm>
          <a:prstGeom prst="rect">
            <a:avLst/>
          </a:prstGeom>
          <a:solidFill>
            <a:schemeClr val="accent1">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THE INDICATORS</a:t>
            </a:r>
            <a:endParaRPr lang="en-US" sz="5400" b="1" dirty="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3854243255"/>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3" y="1624995"/>
            <a:ext cx="9127066" cy="152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18:</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Did the external auditor indicate the annual financial report was free of any instance(s) of material noncompliance for grants, contracts, and laws related to local, state of federal funds?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3" y="3296077"/>
            <a:ext cx="9127067" cy="12022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The Seguin ISD annual financial report indicated no material noncompliance.</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1537843" y="4661753"/>
            <a:ext cx="9127066" cy="70611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endParaRPr lang="en-US" dirty="0" smtClean="0">
              <a:ln w="0"/>
              <a:solidFill>
                <a:schemeClr val="tx1"/>
              </a:solidFill>
              <a:effectLst>
                <a:outerShdw blurRad="38100" dist="19050" dir="2700000" algn="tl" rotWithShape="0">
                  <a:schemeClr val="dk1">
                    <a:alpha val="40000"/>
                  </a:schemeClr>
                </a:outerShdw>
              </a:effectLst>
            </a:endParaRPr>
          </a:p>
          <a:p>
            <a:r>
              <a:rPr lang="en-US" sz="2400" dirty="0" smtClean="0">
                <a:ln w="0"/>
                <a:solidFill>
                  <a:schemeClr val="tx1"/>
                </a:solidFill>
                <a:effectLst>
                  <a:outerShdw blurRad="38100" dist="19050" dir="2700000" algn="tl" rotWithShape="0">
                    <a:schemeClr val="dk1">
                      <a:alpha val="40000"/>
                    </a:schemeClr>
                  </a:outerShdw>
                </a:effectLst>
              </a:rPr>
              <a:t>      10 Points</a:t>
            </a:r>
            <a:endParaRPr lang="en-US"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57967051"/>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3" y="1624994"/>
            <a:ext cx="9127066" cy="188209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19:</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Did the district post the required financial information on its website in accordance with Government Code, Local Government Code, Texas Education Code, Texas Administrative Code and other statues, laws, and rules were in effect at the district's fiscal year end?</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2" y="3623369"/>
            <a:ext cx="9127067" cy="12022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p>
          <a:p>
            <a:r>
              <a:rPr lang="en-US" sz="2400" dirty="0">
                <a:ln w="0"/>
                <a:solidFill>
                  <a:srgbClr val="FF0000"/>
                </a:solidFill>
                <a:effectLst>
                  <a:outerShdw blurRad="38100" dist="19050" dir="2700000" algn="tl" rotWithShape="0">
                    <a:schemeClr val="dk1">
                      <a:alpha val="40000"/>
                    </a:schemeClr>
                  </a:outerShdw>
                </a:effectLst>
              </a:rPr>
              <a:t>      </a:t>
            </a:r>
            <a:r>
              <a:rPr lang="en-US" sz="2400" dirty="0" smtClean="0">
                <a:ln w="0"/>
                <a:solidFill>
                  <a:schemeClr val="tx1"/>
                </a:solidFill>
                <a:effectLst>
                  <a:outerShdw blurRad="38100" dist="19050" dir="2700000" algn="tl" rotWithShape="0">
                    <a:schemeClr val="dk1">
                      <a:alpha val="40000"/>
                    </a:schemeClr>
                  </a:outerShdw>
                </a:effectLst>
              </a:rPr>
              <a:t>Seguin ISD met all requirements.</a:t>
            </a:r>
            <a:endParaRPr lang="en-US" sz="2400" dirty="0">
              <a:ln w="0"/>
              <a:solidFill>
                <a:srgbClr val="FF0000"/>
              </a:solidFill>
              <a:effectLst>
                <a:outerShdw blurRad="38100" dist="19050" dir="2700000" algn="tl" rotWithShape="0">
                  <a:schemeClr val="dk1">
                    <a:alpha val="40000"/>
                  </a:schemeClr>
                </a:outerShdw>
              </a:effectLst>
            </a:endParaRPr>
          </a:p>
        </p:txBody>
      </p:sp>
      <p:sp>
        <p:nvSpPr>
          <p:cNvPr id="7" name="Rectangle 6"/>
          <p:cNvSpPr/>
          <p:nvPr/>
        </p:nvSpPr>
        <p:spPr>
          <a:xfrm>
            <a:off x="1537843" y="4941913"/>
            <a:ext cx="9127066" cy="70611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5 points)</a:t>
            </a:r>
            <a:endParaRPr lang="en-US" dirty="0" smtClean="0">
              <a:ln w="0"/>
              <a:solidFill>
                <a:schemeClr val="tx1"/>
              </a:solidFill>
              <a:effectLst>
                <a:outerShdw blurRad="38100" dist="19050" dir="2700000" algn="tl" rotWithShape="0">
                  <a:schemeClr val="dk1">
                    <a:alpha val="40000"/>
                  </a:schemeClr>
                </a:outerShdw>
              </a:effectLst>
            </a:endParaRPr>
          </a:p>
          <a:p>
            <a:r>
              <a:rPr lang="en-US" sz="2400" dirty="0" smtClean="0">
                <a:ln w="0"/>
                <a:solidFill>
                  <a:schemeClr val="tx1"/>
                </a:solidFill>
                <a:effectLst>
                  <a:outerShdw blurRad="38100" dist="19050" dir="2700000" algn="tl" rotWithShape="0">
                    <a:schemeClr val="dk1">
                      <a:alpha val="40000"/>
                    </a:schemeClr>
                  </a:outerShdw>
                </a:effectLst>
              </a:rPr>
              <a:t>      5 Points </a:t>
            </a:r>
            <a:endParaRPr lang="en-US" i="1"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09494873"/>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3" y="1624994"/>
            <a:ext cx="9127066" cy="188209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20:</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Did the school board members discuss the district’s property values at the board meeting within 120 days before the district adopted it’s budget?</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3" y="3639914"/>
            <a:ext cx="9127067" cy="12022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 </a:t>
            </a:r>
          </a:p>
          <a:p>
            <a:r>
              <a:rPr lang="en-US" sz="2400" dirty="0">
                <a:ln w="0"/>
                <a:solidFill>
                  <a:schemeClr val="tx1"/>
                </a:solidFill>
                <a:effectLst>
                  <a:outerShdw blurRad="38100" dist="19050" dir="2700000" algn="tl" rotWithShape="0">
                    <a:schemeClr val="dk1">
                      <a:alpha val="40000"/>
                    </a:schemeClr>
                  </a:outerShdw>
                </a:effectLst>
              </a:rPr>
              <a:t>       </a:t>
            </a:r>
            <a:r>
              <a:rPr lang="en-US" sz="2400" dirty="0" smtClean="0">
                <a:ln w="0"/>
                <a:solidFill>
                  <a:schemeClr val="tx1"/>
                </a:solidFill>
                <a:effectLst>
                  <a:outerShdw blurRad="38100" dist="19050" dir="2700000" algn="tl" rotWithShape="0">
                    <a:schemeClr val="dk1">
                      <a:alpha val="40000"/>
                    </a:schemeClr>
                  </a:outerShdw>
                </a:effectLst>
              </a:rPr>
              <a:t>Seguin ISD met requirements. </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1537843" y="4941913"/>
            <a:ext cx="9127066" cy="70611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p>
          <a:p>
            <a:r>
              <a:rPr lang="en-US" sz="2400" dirty="0" smtClean="0">
                <a:ln w="0"/>
                <a:solidFill>
                  <a:schemeClr val="tx1"/>
                </a:solidFill>
                <a:effectLst>
                  <a:outerShdw blurRad="38100" dist="19050" dir="2700000" algn="tl" rotWithShape="0">
                    <a:schemeClr val="dk1">
                      <a:alpha val="40000"/>
                    </a:schemeClr>
                  </a:outerShdw>
                </a:effectLst>
              </a:rPr>
              <a:t>      Passed</a:t>
            </a:r>
            <a:endParaRPr lang="en-US"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83973025"/>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3" y="1608667"/>
            <a:ext cx="9127066" cy="152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800" b="1" dirty="0" smtClean="0">
                <a:ln w="0"/>
                <a:solidFill>
                  <a:schemeClr val="tx1"/>
                </a:solidFill>
                <a:effectLst>
                  <a:outerShdw blurRad="38100" dist="19050" dir="2700000" algn="tl" rotWithShape="0">
                    <a:schemeClr val="dk1">
                      <a:alpha val="40000"/>
                    </a:schemeClr>
                  </a:outerShdw>
                </a:effectLst>
              </a:rPr>
              <a:t>Seguin ISD FIRST Results for 2020</a:t>
            </a:r>
            <a:endParaRPr lang="en-US" sz="48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3" y="3296077"/>
            <a:ext cx="9127067" cy="12022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800" b="1" dirty="0" smtClean="0">
                <a:ln w="0"/>
                <a:solidFill>
                  <a:schemeClr val="tx1"/>
                </a:solidFill>
                <a:effectLst>
                  <a:outerShdw blurRad="38100" dist="19050" dir="2700000" algn="tl" rotWithShape="0">
                    <a:schemeClr val="dk1">
                      <a:alpha val="40000"/>
                    </a:schemeClr>
                  </a:outerShdw>
                </a:effectLst>
              </a:rPr>
              <a:t>A – Superior Achievement</a:t>
            </a:r>
            <a:endParaRPr lang="en-US" sz="4800" b="1"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1537843" y="4661753"/>
            <a:ext cx="9127066" cy="9970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800" b="1" dirty="0" smtClean="0">
                <a:ln w="0"/>
                <a:solidFill>
                  <a:schemeClr val="tx1"/>
                </a:solidFill>
                <a:effectLst>
                  <a:outerShdw blurRad="38100" dist="19050" dir="2700000" algn="tl" rotWithShape="0">
                    <a:schemeClr val="dk1">
                      <a:alpha val="40000"/>
                    </a:schemeClr>
                  </a:outerShdw>
                </a:effectLst>
              </a:rPr>
              <a:t>92 Points </a:t>
            </a:r>
            <a:r>
              <a:rPr lang="en-US" sz="2400" i="1" dirty="0" smtClean="0">
                <a:ln w="0"/>
                <a:solidFill>
                  <a:schemeClr val="tx1"/>
                </a:solidFill>
                <a:effectLst>
                  <a:outerShdw blurRad="38100" dist="19050" dir="2700000" algn="tl" rotWithShape="0">
                    <a:schemeClr val="dk1">
                      <a:alpha val="40000"/>
                    </a:schemeClr>
                  </a:outerShdw>
                </a:effectLst>
              </a:rPr>
              <a:t>(maximum </a:t>
            </a:r>
            <a:r>
              <a:rPr lang="en-US" sz="2400" i="1" dirty="0">
                <a:ln w="0"/>
                <a:solidFill>
                  <a:schemeClr val="tx1"/>
                </a:solidFill>
                <a:effectLst>
                  <a:outerShdw blurRad="38100" dist="19050" dir="2700000" algn="tl" rotWithShape="0">
                    <a:schemeClr val="dk1">
                      <a:alpha val="40000"/>
                    </a:schemeClr>
                  </a:outerShdw>
                </a:effectLst>
              </a:rPr>
              <a:t>possible score: 100 points)</a:t>
            </a:r>
          </a:p>
        </p:txBody>
      </p:sp>
    </p:spTree>
    <p:extLst>
      <p:ext uri="{BB962C8B-B14F-4D97-AF65-F5344CB8AC3E}">
        <p14:creationId xmlns:p14="http://schemas.microsoft.com/office/powerpoint/2010/main" val="185356868"/>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7" name="Rectangle 6"/>
          <p:cNvSpPr/>
          <p:nvPr/>
        </p:nvSpPr>
        <p:spPr>
          <a:xfrm>
            <a:off x="1733145" y="2250857"/>
            <a:ext cx="8725710" cy="3073940"/>
          </a:xfrm>
          <a:prstGeom prst="rect">
            <a:avLst/>
          </a:prstGeom>
          <a:solidFill>
            <a:schemeClr val="accent1">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PRIOR YEAR COMPARISON</a:t>
            </a:r>
            <a:endParaRPr lang="en-US" sz="5400" b="1" dirty="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3354372645"/>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9339" y="-94741"/>
            <a:ext cx="10962046" cy="1070687"/>
          </a:xfrm>
          <a:noFill/>
        </p:spPr>
        <p:txBody>
          <a:bodyPr>
            <a:noAutofit/>
          </a:bodyPr>
          <a:lstStyle/>
          <a:p>
            <a:pPr algn="ctr"/>
            <a:r>
              <a:rPr lang="en-US" sz="2400" b="1" dirty="0" smtClean="0">
                <a:latin typeface="+mn-lt"/>
              </a:rPr>
              <a:t>SEGUIN I.S.D.</a:t>
            </a:r>
            <a:r>
              <a:rPr lang="en-US" sz="2000" b="1" dirty="0" smtClean="0">
                <a:latin typeface="+mn-lt"/>
              </a:rPr>
              <a:t/>
            </a:r>
            <a:br>
              <a:rPr lang="en-US" sz="2000" b="1" dirty="0" smtClean="0">
                <a:latin typeface="+mn-lt"/>
              </a:rPr>
            </a:br>
            <a:r>
              <a:rPr lang="en-US" sz="2000" b="1" dirty="0" smtClean="0">
                <a:latin typeface="+mn-lt"/>
              </a:rPr>
              <a:t>Financial Integrity Rating System of Texas (FIRST REPORT)</a:t>
            </a:r>
            <a:endParaRPr lang="en-US" sz="2000" b="1" dirty="0">
              <a:latin typeface="+mn-lt"/>
            </a:endParaRPr>
          </a:p>
        </p:txBody>
      </p:sp>
      <p:graphicFrame>
        <p:nvGraphicFramePr>
          <p:cNvPr id="9" name="Table 8"/>
          <p:cNvGraphicFramePr>
            <a:graphicFrameLocks noGrp="1"/>
          </p:cNvGraphicFramePr>
          <p:nvPr>
            <p:extLst>
              <p:ext uri="{D42A27DB-BD31-4B8C-83A1-F6EECF244321}">
                <p14:modId xmlns:p14="http://schemas.microsoft.com/office/powerpoint/2010/main" val="1709406486"/>
              </p:ext>
            </p:extLst>
          </p:nvPr>
        </p:nvGraphicFramePr>
        <p:xfrm>
          <a:off x="2416450" y="914401"/>
          <a:ext cx="1286934" cy="5369855"/>
        </p:xfrm>
        <a:graphic>
          <a:graphicData uri="http://schemas.openxmlformats.org/drawingml/2006/table">
            <a:tbl>
              <a:tblPr/>
              <a:tblGrid>
                <a:gridCol w="1286934">
                  <a:extLst>
                    <a:ext uri="{9D8B030D-6E8A-4147-A177-3AD203B41FA5}">
                      <a16:colId xmlns:a16="http://schemas.microsoft.com/office/drawing/2014/main" val="2143011214"/>
                    </a:ext>
                  </a:extLst>
                </a:gridCol>
              </a:tblGrid>
              <a:tr h="5369855">
                <a:tc>
                  <a:txBody>
                    <a:bodyPr/>
                    <a:lstStyle/>
                    <a:p>
                      <a:pPr algn="ctr"/>
                      <a:r>
                        <a:rPr lang="en-US" sz="1500" b="1" u="sng" dirty="0" smtClean="0"/>
                        <a:t>INDICATOR</a:t>
                      </a:r>
                    </a:p>
                    <a:p>
                      <a:pPr algn="ctr"/>
                      <a:r>
                        <a:rPr lang="en-US" sz="1500" dirty="0" smtClean="0"/>
                        <a:t>1</a:t>
                      </a:r>
                    </a:p>
                    <a:p>
                      <a:pPr algn="ctr"/>
                      <a:r>
                        <a:rPr lang="en-US" sz="1500" dirty="0" smtClean="0"/>
                        <a:t>2</a:t>
                      </a:r>
                    </a:p>
                    <a:p>
                      <a:pPr algn="ctr"/>
                      <a:r>
                        <a:rPr lang="en-US" sz="1500" dirty="0" smtClean="0"/>
                        <a:t>2.A</a:t>
                      </a:r>
                    </a:p>
                    <a:p>
                      <a:pPr algn="ctr"/>
                      <a:r>
                        <a:rPr lang="en-US" sz="1500" dirty="0" smtClean="0"/>
                        <a:t>2.B</a:t>
                      </a:r>
                    </a:p>
                    <a:p>
                      <a:pPr algn="ctr"/>
                      <a:r>
                        <a:rPr lang="en-US" sz="1500" dirty="0" smtClean="0"/>
                        <a:t>3</a:t>
                      </a:r>
                    </a:p>
                    <a:p>
                      <a:pPr algn="ctr"/>
                      <a:r>
                        <a:rPr lang="en-US" sz="1500" dirty="0" smtClean="0"/>
                        <a:t>4</a:t>
                      </a:r>
                    </a:p>
                    <a:p>
                      <a:pPr algn="ctr"/>
                      <a:r>
                        <a:rPr lang="en-US" sz="1500" dirty="0" smtClean="0"/>
                        <a:t>5</a:t>
                      </a:r>
                    </a:p>
                    <a:p>
                      <a:pPr algn="ctr"/>
                      <a:r>
                        <a:rPr lang="en-US" sz="1500" dirty="0" smtClean="0"/>
                        <a:t>6</a:t>
                      </a:r>
                    </a:p>
                    <a:p>
                      <a:pPr algn="ctr"/>
                      <a:r>
                        <a:rPr lang="en-US" sz="1500" dirty="0" smtClean="0"/>
                        <a:t>7</a:t>
                      </a:r>
                    </a:p>
                    <a:p>
                      <a:pPr algn="ctr"/>
                      <a:r>
                        <a:rPr lang="en-US" sz="1500" dirty="0" smtClean="0"/>
                        <a:t>8</a:t>
                      </a:r>
                    </a:p>
                    <a:p>
                      <a:pPr algn="ctr"/>
                      <a:r>
                        <a:rPr lang="en-US" sz="1500" dirty="0" smtClean="0"/>
                        <a:t>9</a:t>
                      </a:r>
                    </a:p>
                    <a:p>
                      <a:pPr algn="ctr"/>
                      <a:r>
                        <a:rPr lang="en-US" sz="1500" dirty="0" smtClean="0"/>
                        <a:t>10</a:t>
                      </a:r>
                    </a:p>
                    <a:p>
                      <a:pPr algn="ctr"/>
                      <a:r>
                        <a:rPr lang="en-US" sz="1500" dirty="0" smtClean="0"/>
                        <a:t>11</a:t>
                      </a:r>
                    </a:p>
                    <a:p>
                      <a:pPr algn="ctr"/>
                      <a:r>
                        <a:rPr lang="en-US" sz="1500" dirty="0" smtClean="0"/>
                        <a:t>12</a:t>
                      </a:r>
                    </a:p>
                    <a:p>
                      <a:pPr algn="ctr"/>
                      <a:r>
                        <a:rPr lang="en-US" sz="1500" dirty="0" smtClean="0"/>
                        <a:t>13</a:t>
                      </a:r>
                    </a:p>
                    <a:p>
                      <a:pPr algn="ctr"/>
                      <a:r>
                        <a:rPr lang="en-US" sz="1500" dirty="0" smtClean="0"/>
                        <a:t>14</a:t>
                      </a:r>
                    </a:p>
                    <a:p>
                      <a:pPr algn="ctr"/>
                      <a:r>
                        <a:rPr lang="en-US" sz="1500" dirty="0" smtClean="0"/>
                        <a:t>15</a:t>
                      </a:r>
                    </a:p>
                    <a:p>
                      <a:pPr algn="ctr"/>
                      <a:r>
                        <a:rPr lang="en-US" sz="1500" dirty="0" smtClean="0"/>
                        <a:t>16</a:t>
                      </a:r>
                    </a:p>
                    <a:p>
                      <a:pPr algn="ctr"/>
                      <a:r>
                        <a:rPr lang="en-US" sz="1500" dirty="0" smtClean="0"/>
                        <a:t>17</a:t>
                      </a:r>
                    </a:p>
                    <a:p>
                      <a:pPr algn="ctr"/>
                      <a:r>
                        <a:rPr lang="en-US" sz="1500" dirty="0" smtClean="0"/>
                        <a:t>18</a:t>
                      </a:r>
                    </a:p>
                    <a:p>
                      <a:pPr algn="ctr"/>
                      <a:r>
                        <a:rPr lang="en-US" sz="1500" dirty="0" smtClean="0"/>
                        <a:t>19</a:t>
                      </a:r>
                    </a:p>
                    <a:p>
                      <a:pPr algn="ctr"/>
                      <a:r>
                        <a:rPr lang="en-US" sz="1500" dirty="0" smtClean="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4735413"/>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731259611"/>
              </p:ext>
            </p:extLst>
          </p:nvPr>
        </p:nvGraphicFramePr>
        <p:xfrm>
          <a:off x="7061490" y="879231"/>
          <a:ext cx="1286934" cy="5419579"/>
        </p:xfrm>
        <a:graphic>
          <a:graphicData uri="http://schemas.openxmlformats.org/drawingml/2006/table">
            <a:tbl>
              <a:tblPr/>
              <a:tblGrid>
                <a:gridCol w="1286934">
                  <a:extLst>
                    <a:ext uri="{9D8B030D-6E8A-4147-A177-3AD203B41FA5}">
                      <a16:colId xmlns:a16="http://schemas.microsoft.com/office/drawing/2014/main" val="2143011214"/>
                    </a:ext>
                  </a:extLst>
                </a:gridCol>
              </a:tblGrid>
              <a:tr h="5419579">
                <a:tc>
                  <a:txBody>
                    <a:bodyPr/>
                    <a:lstStyle/>
                    <a:p>
                      <a:pPr algn="ctr"/>
                      <a:r>
                        <a:rPr lang="en-US" sz="1500" b="1" u="sng" dirty="0" smtClean="0"/>
                        <a:t>2018</a:t>
                      </a:r>
                    </a:p>
                    <a:p>
                      <a:pPr algn="ctr"/>
                      <a:r>
                        <a:rPr lang="en-US" sz="1500" dirty="0" smtClean="0"/>
                        <a:t>PASS</a:t>
                      </a:r>
                    </a:p>
                    <a:p>
                      <a:pPr algn="ctr"/>
                      <a:r>
                        <a:rPr lang="en-US" sz="1500" dirty="0" smtClean="0"/>
                        <a:t>PASS</a:t>
                      </a:r>
                    </a:p>
                    <a:p>
                      <a:pPr algn="ctr"/>
                      <a:r>
                        <a:rPr lang="en-US" sz="1500" dirty="0" smtClean="0"/>
                        <a:t>PASS</a:t>
                      </a:r>
                    </a:p>
                    <a:p>
                      <a:pPr algn="ctr"/>
                      <a:r>
                        <a:rPr lang="en-US" sz="1500" dirty="0" smtClean="0"/>
                        <a:t>PASS</a:t>
                      </a:r>
                    </a:p>
                    <a:p>
                      <a:pPr algn="ctr"/>
                      <a:r>
                        <a:rPr lang="en-US" sz="1500" dirty="0" smtClean="0"/>
                        <a:t>PASS</a:t>
                      </a:r>
                    </a:p>
                    <a:p>
                      <a:pPr algn="ctr"/>
                      <a:r>
                        <a:rPr lang="en-US" sz="1500" dirty="0" smtClean="0"/>
                        <a:t>n/a</a:t>
                      </a:r>
                    </a:p>
                    <a:p>
                      <a:pPr algn="ctr"/>
                      <a:r>
                        <a:rPr lang="en-US" sz="1500" dirty="0" smtClean="0"/>
                        <a:t>10</a:t>
                      </a:r>
                    </a:p>
                    <a:p>
                      <a:pPr algn="ctr"/>
                      <a:r>
                        <a:rPr lang="en-US" sz="1500" dirty="0" smtClean="0"/>
                        <a:t>10</a:t>
                      </a:r>
                    </a:p>
                    <a:p>
                      <a:pPr algn="ctr"/>
                      <a:r>
                        <a:rPr lang="en-US" sz="1500" dirty="0" smtClean="0"/>
                        <a:t>6</a:t>
                      </a:r>
                    </a:p>
                    <a:p>
                      <a:pPr algn="ctr"/>
                      <a:r>
                        <a:rPr lang="en-US" sz="1500" dirty="0" smtClean="0"/>
                        <a:t>10</a:t>
                      </a:r>
                    </a:p>
                    <a:p>
                      <a:pPr algn="ctr"/>
                      <a:r>
                        <a:rPr lang="en-US" sz="1500" dirty="0" smtClean="0"/>
                        <a:t>10</a:t>
                      </a:r>
                    </a:p>
                    <a:p>
                      <a:pPr algn="ctr"/>
                      <a:r>
                        <a:rPr lang="en-US" sz="1500" dirty="0" smtClean="0"/>
                        <a:t>10</a:t>
                      </a:r>
                    </a:p>
                    <a:p>
                      <a:pPr algn="ctr"/>
                      <a:r>
                        <a:rPr lang="en-US" sz="1500" dirty="0" smtClean="0"/>
                        <a:t>10</a:t>
                      </a:r>
                    </a:p>
                    <a:p>
                      <a:pPr algn="ctr"/>
                      <a:r>
                        <a:rPr lang="en-US" sz="1500" dirty="0" smtClean="0"/>
                        <a:t>10</a:t>
                      </a:r>
                    </a:p>
                    <a:p>
                      <a:pPr algn="ctr"/>
                      <a:r>
                        <a:rPr lang="en-US" sz="1500" dirty="0" smtClean="0"/>
                        <a:t>10</a:t>
                      </a:r>
                    </a:p>
                    <a:p>
                      <a:pPr algn="ctr"/>
                      <a:r>
                        <a:rPr lang="en-US" sz="1500" dirty="0" smtClean="0"/>
                        <a:t>10</a:t>
                      </a:r>
                    </a:p>
                    <a:p>
                      <a:pPr algn="ctr"/>
                      <a:r>
                        <a:rPr lang="en-US" sz="1500" dirty="0" smtClean="0"/>
                        <a:t>n/a</a:t>
                      </a:r>
                    </a:p>
                    <a:p>
                      <a:pPr algn="ctr"/>
                      <a:r>
                        <a:rPr lang="en-US" sz="1500" dirty="0" smtClean="0"/>
                        <a:t>n/a</a:t>
                      </a:r>
                    </a:p>
                    <a:p>
                      <a:pPr algn="ctr"/>
                      <a:r>
                        <a:rPr lang="en-US" sz="1500" dirty="0" smtClean="0"/>
                        <a:t>n/a</a:t>
                      </a:r>
                    </a:p>
                    <a:p>
                      <a:pPr algn="ctr"/>
                      <a:r>
                        <a:rPr lang="en-US" sz="1500" dirty="0" smtClean="0"/>
                        <a:t>n/a</a:t>
                      </a:r>
                    </a:p>
                    <a:p>
                      <a:pPr algn="ctr"/>
                      <a:r>
                        <a:rPr lang="en-US" sz="1500" dirty="0" smtClean="0"/>
                        <a:t>n/a</a:t>
                      </a:r>
                    </a:p>
                    <a:p>
                      <a:pPr algn="ctr"/>
                      <a:r>
                        <a:rPr lang="en-US" sz="1500" dirty="0" smtClean="0"/>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415473541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636726164"/>
              </p:ext>
            </p:extLst>
          </p:nvPr>
        </p:nvGraphicFramePr>
        <p:xfrm>
          <a:off x="8668759" y="879231"/>
          <a:ext cx="1286934" cy="5420836"/>
        </p:xfrm>
        <a:graphic>
          <a:graphicData uri="http://schemas.openxmlformats.org/drawingml/2006/table">
            <a:tbl>
              <a:tblPr/>
              <a:tblGrid>
                <a:gridCol w="1286934">
                  <a:extLst>
                    <a:ext uri="{9D8B030D-6E8A-4147-A177-3AD203B41FA5}">
                      <a16:colId xmlns:a16="http://schemas.microsoft.com/office/drawing/2014/main" val="2143011214"/>
                    </a:ext>
                  </a:extLst>
                </a:gridCol>
              </a:tblGrid>
              <a:tr h="5420836">
                <a:tc>
                  <a:txBody>
                    <a:bodyPr/>
                    <a:lstStyle/>
                    <a:p>
                      <a:pPr algn="ctr"/>
                      <a:r>
                        <a:rPr lang="en-US" sz="1500" b="1" u="sng" dirty="0" smtClean="0"/>
                        <a:t>2017</a:t>
                      </a:r>
                    </a:p>
                    <a:p>
                      <a:pPr algn="ctr"/>
                      <a:r>
                        <a:rPr lang="en-US" sz="1500" dirty="0" smtClean="0"/>
                        <a:t>PASS</a:t>
                      </a:r>
                    </a:p>
                    <a:p>
                      <a:pPr algn="ctr"/>
                      <a:r>
                        <a:rPr lang="en-US" sz="1500" dirty="0" smtClean="0"/>
                        <a:t>PASS</a:t>
                      </a:r>
                    </a:p>
                    <a:p>
                      <a:pPr algn="ctr"/>
                      <a:r>
                        <a:rPr lang="en-US" sz="1500" dirty="0" smtClean="0"/>
                        <a:t>PASS</a:t>
                      </a:r>
                    </a:p>
                    <a:p>
                      <a:pPr algn="ctr"/>
                      <a:r>
                        <a:rPr lang="en-US" sz="1500" dirty="0" smtClean="0"/>
                        <a:t>PASS</a:t>
                      </a:r>
                    </a:p>
                    <a:p>
                      <a:pPr algn="ctr"/>
                      <a:r>
                        <a:rPr lang="en-US" sz="1500" dirty="0" smtClean="0"/>
                        <a:t>PASS</a:t>
                      </a:r>
                    </a:p>
                    <a:p>
                      <a:pPr algn="ctr"/>
                      <a:r>
                        <a:rPr lang="en-US" sz="1500" dirty="0" smtClean="0"/>
                        <a:t>PASS</a:t>
                      </a:r>
                    </a:p>
                    <a:p>
                      <a:pPr algn="ctr"/>
                      <a:r>
                        <a:rPr lang="en-US" sz="1500" dirty="0" smtClean="0"/>
                        <a:t>10</a:t>
                      </a:r>
                    </a:p>
                    <a:p>
                      <a:pPr algn="ctr"/>
                      <a:r>
                        <a:rPr lang="en-US" sz="1500" dirty="0" smtClean="0"/>
                        <a:t>10</a:t>
                      </a:r>
                    </a:p>
                    <a:p>
                      <a:pPr algn="ctr"/>
                      <a:r>
                        <a:rPr lang="en-US" sz="1500" dirty="0" smtClean="0"/>
                        <a:t>6</a:t>
                      </a:r>
                    </a:p>
                    <a:p>
                      <a:pPr algn="ctr"/>
                      <a:r>
                        <a:rPr lang="en-US" sz="1500" dirty="0" smtClean="0"/>
                        <a:t>10</a:t>
                      </a:r>
                    </a:p>
                    <a:p>
                      <a:pPr algn="ctr"/>
                      <a:r>
                        <a:rPr lang="en-US" sz="1500" dirty="0" smtClean="0"/>
                        <a:t>10</a:t>
                      </a:r>
                    </a:p>
                    <a:p>
                      <a:pPr algn="ctr"/>
                      <a:r>
                        <a:rPr lang="en-US" sz="1500" dirty="0" smtClean="0"/>
                        <a:t>10</a:t>
                      </a:r>
                    </a:p>
                    <a:p>
                      <a:pPr algn="ctr"/>
                      <a:r>
                        <a:rPr lang="en-US" sz="1500" dirty="0" smtClean="0"/>
                        <a:t>10</a:t>
                      </a:r>
                    </a:p>
                    <a:p>
                      <a:pPr algn="ctr"/>
                      <a:r>
                        <a:rPr lang="en-US" sz="1500" dirty="0" smtClean="0"/>
                        <a:t>10</a:t>
                      </a:r>
                    </a:p>
                    <a:p>
                      <a:pPr algn="ctr"/>
                      <a:r>
                        <a:rPr lang="en-US" sz="1500" dirty="0" smtClean="0"/>
                        <a:t>10</a:t>
                      </a:r>
                    </a:p>
                    <a:p>
                      <a:pPr algn="ctr"/>
                      <a:r>
                        <a:rPr lang="en-US" sz="1500" dirty="0" smtClean="0"/>
                        <a:t>10</a:t>
                      </a:r>
                    </a:p>
                    <a:p>
                      <a:pPr algn="ctr"/>
                      <a:r>
                        <a:rPr lang="en-US" sz="1500" dirty="0" smtClean="0"/>
                        <a:t>n/a</a:t>
                      </a:r>
                    </a:p>
                    <a:p>
                      <a:pPr algn="ctr"/>
                      <a:r>
                        <a:rPr lang="en-US" sz="1500" dirty="0" smtClean="0"/>
                        <a:t>n/a</a:t>
                      </a:r>
                    </a:p>
                    <a:p>
                      <a:pPr algn="ctr"/>
                      <a:r>
                        <a:rPr lang="en-US" sz="1500" dirty="0" smtClean="0"/>
                        <a:t>n/a</a:t>
                      </a:r>
                    </a:p>
                    <a:p>
                      <a:pPr algn="ctr"/>
                      <a:r>
                        <a:rPr lang="en-US" sz="1500" dirty="0" smtClean="0"/>
                        <a:t>n/a</a:t>
                      </a:r>
                    </a:p>
                    <a:p>
                      <a:pPr algn="ctr"/>
                      <a:r>
                        <a:rPr lang="en-US" sz="1500" dirty="0" smtClean="0"/>
                        <a:t>n/a</a:t>
                      </a:r>
                    </a:p>
                    <a:p>
                      <a:pPr algn="ctr"/>
                      <a:r>
                        <a:rPr lang="en-US" sz="1500" dirty="0" smtClean="0"/>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154735413"/>
                  </a:ext>
                </a:extLst>
              </a:tr>
            </a:tbl>
          </a:graphicData>
        </a:graphic>
      </p:graphicFrame>
      <p:sp>
        <p:nvSpPr>
          <p:cNvPr id="12" name="Rectangle 11"/>
          <p:cNvSpPr/>
          <p:nvPr/>
        </p:nvSpPr>
        <p:spPr>
          <a:xfrm>
            <a:off x="2236333" y="6451220"/>
            <a:ext cx="1603580" cy="277633"/>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TOTAL SCORE</a:t>
            </a:r>
            <a:endParaRPr lang="en-US" dirty="0">
              <a:ln w="0"/>
              <a:solidFill>
                <a:schemeClr val="tx1"/>
              </a:solidFill>
              <a:effectLst>
                <a:outerShdw blurRad="38100" dist="19050" dir="2700000" algn="tl" rotWithShape="0">
                  <a:schemeClr val="dk1">
                    <a:alpha val="40000"/>
                  </a:schemeClr>
                </a:outerShdw>
              </a:effectLst>
            </a:endParaRPr>
          </a:p>
        </p:txBody>
      </p:sp>
      <p:sp>
        <p:nvSpPr>
          <p:cNvPr id="13" name="Rectangle 12"/>
          <p:cNvSpPr/>
          <p:nvPr/>
        </p:nvSpPr>
        <p:spPr>
          <a:xfrm>
            <a:off x="6903167" y="6451820"/>
            <a:ext cx="1603580" cy="277633"/>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96</a:t>
            </a:r>
            <a:endParaRPr lang="en-US"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5340440" y="6451820"/>
            <a:ext cx="1603580" cy="277633"/>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96</a:t>
            </a:r>
            <a:endParaRPr lang="en-US"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5536522" y="891570"/>
            <a:ext cx="1211415" cy="5401479"/>
          </a:xfrm>
          <a:prstGeom prst="rect">
            <a:avLst/>
          </a:prstGeom>
          <a:solidFill>
            <a:schemeClr val="accent4">
              <a:lumMod val="40000"/>
              <a:lumOff val="60000"/>
            </a:schemeClr>
          </a:solidFill>
          <a:ln w="12700">
            <a:solidFill>
              <a:schemeClr val="tx1">
                <a:lumMod val="95000"/>
                <a:lumOff val="5000"/>
              </a:schemeClr>
            </a:solidFill>
          </a:ln>
        </p:spPr>
        <p:txBody>
          <a:bodyPr wrap="square">
            <a:spAutoFit/>
          </a:bodyPr>
          <a:lstStyle/>
          <a:p>
            <a:pPr algn="ctr"/>
            <a:r>
              <a:rPr lang="en-US" sz="1500" b="1" u="sng" dirty="0"/>
              <a:t>2019</a:t>
            </a:r>
          </a:p>
          <a:p>
            <a:pPr algn="ctr"/>
            <a:r>
              <a:rPr lang="en-US" sz="1500" dirty="0"/>
              <a:t>PASS</a:t>
            </a:r>
          </a:p>
          <a:p>
            <a:pPr algn="ctr"/>
            <a:r>
              <a:rPr lang="en-US" sz="1500" dirty="0"/>
              <a:t>PASS</a:t>
            </a:r>
          </a:p>
          <a:p>
            <a:pPr algn="ctr"/>
            <a:r>
              <a:rPr lang="en-US" sz="1500" dirty="0"/>
              <a:t>PASS</a:t>
            </a:r>
          </a:p>
          <a:p>
            <a:pPr algn="ctr"/>
            <a:r>
              <a:rPr lang="en-US" sz="1500" dirty="0"/>
              <a:t>PASS</a:t>
            </a:r>
          </a:p>
          <a:p>
            <a:pPr algn="ctr"/>
            <a:r>
              <a:rPr lang="en-US" sz="1500" dirty="0"/>
              <a:t>PASS</a:t>
            </a:r>
          </a:p>
          <a:p>
            <a:pPr algn="ctr"/>
            <a:r>
              <a:rPr lang="en-US" sz="1500" dirty="0"/>
              <a:t>n/a</a:t>
            </a:r>
          </a:p>
          <a:p>
            <a:pPr algn="ctr"/>
            <a:r>
              <a:rPr lang="en-US" sz="1500" dirty="0"/>
              <a:t>10</a:t>
            </a:r>
          </a:p>
          <a:p>
            <a:pPr algn="ctr"/>
            <a:r>
              <a:rPr lang="en-US" sz="1500" dirty="0"/>
              <a:t>10</a:t>
            </a:r>
          </a:p>
          <a:p>
            <a:pPr algn="ctr"/>
            <a:r>
              <a:rPr lang="en-US" sz="1500" dirty="0"/>
              <a:t>6</a:t>
            </a:r>
          </a:p>
          <a:p>
            <a:pPr algn="ctr"/>
            <a:r>
              <a:rPr lang="en-US" sz="1500" dirty="0"/>
              <a:t>10</a:t>
            </a:r>
          </a:p>
          <a:p>
            <a:pPr algn="ctr"/>
            <a:r>
              <a:rPr lang="en-US" sz="1500" dirty="0"/>
              <a:t>10</a:t>
            </a:r>
          </a:p>
          <a:p>
            <a:pPr algn="ctr"/>
            <a:r>
              <a:rPr lang="en-US" sz="1500" dirty="0"/>
              <a:t>10</a:t>
            </a:r>
          </a:p>
          <a:p>
            <a:pPr algn="ctr"/>
            <a:r>
              <a:rPr lang="en-US" sz="1500" dirty="0"/>
              <a:t>10</a:t>
            </a:r>
          </a:p>
          <a:p>
            <a:pPr algn="ctr"/>
            <a:r>
              <a:rPr lang="en-US" sz="1500" dirty="0"/>
              <a:t>10</a:t>
            </a:r>
          </a:p>
          <a:p>
            <a:pPr algn="ctr"/>
            <a:r>
              <a:rPr lang="en-US" sz="1500" dirty="0"/>
              <a:t>10</a:t>
            </a:r>
          </a:p>
          <a:p>
            <a:pPr algn="ctr"/>
            <a:r>
              <a:rPr lang="en-US" sz="1500" dirty="0" smtClean="0"/>
              <a:t>10</a:t>
            </a:r>
          </a:p>
          <a:p>
            <a:pPr algn="ctr"/>
            <a:r>
              <a:rPr lang="en-US" sz="1500" dirty="0" smtClean="0"/>
              <a:t>n/a</a:t>
            </a:r>
            <a:endParaRPr lang="en-US" sz="1500" dirty="0"/>
          </a:p>
          <a:p>
            <a:pPr algn="ctr"/>
            <a:r>
              <a:rPr lang="en-US" sz="1500" dirty="0" smtClean="0"/>
              <a:t>n/a</a:t>
            </a:r>
          </a:p>
          <a:p>
            <a:pPr algn="ctr"/>
            <a:r>
              <a:rPr lang="en-US" sz="1500" dirty="0" smtClean="0"/>
              <a:t>n/a</a:t>
            </a:r>
            <a:endParaRPr lang="en-US" sz="1500" dirty="0"/>
          </a:p>
          <a:p>
            <a:pPr algn="ctr"/>
            <a:r>
              <a:rPr lang="en-US" sz="1500" dirty="0" smtClean="0"/>
              <a:t>n/a</a:t>
            </a:r>
          </a:p>
          <a:p>
            <a:pPr algn="ctr"/>
            <a:r>
              <a:rPr lang="en-US" sz="1500" dirty="0" smtClean="0"/>
              <a:t>n/a</a:t>
            </a:r>
            <a:endParaRPr lang="en-US" sz="1500" dirty="0"/>
          </a:p>
          <a:p>
            <a:pPr algn="ctr"/>
            <a:r>
              <a:rPr lang="en-US" sz="1500" dirty="0" smtClean="0"/>
              <a:t>n/a</a:t>
            </a:r>
            <a:endParaRPr lang="en-US" sz="1500" dirty="0"/>
          </a:p>
        </p:txBody>
      </p:sp>
      <p:sp>
        <p:nvSpPr>
          <p:cNvPr id="15" name="Rectangle 14"/>
          <p:cNvSpPr/>
          <p:nvPr/>
        </p:nvSpPr>
        <p:spPr>
          <a:xfrm>
            <a:off x="8506747" y="6451820"/>
            <a:ext cx="1610958" cy="277633"/>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96</a:t>
            </a:r>
            <a:endParaRPr lang="en-US" dirty="0">
              <a:ln w="0"/>
              <a:solidFill>
                <a:schemeClr val="tx1"/>
              </a:solidFill>
              <a:effectLst>
                <a:outerShdw blurRad="38100" dist="19050" dir="2700000" algn="tl" rotWithShape="0">
                  <a:schemeClr val="dk1">
                    <a:alpha val="40000"/>
                  </a:schemeClr>
                </a:outerShdw>
              </a:effectLst>
            </a:endParaRPr>
          </a:p>
        </p:txBody>
      </p:sp>
      <p:sp>
        <p:nvSpPr>
          <p:cNvPr id="16" name="Rectangle 15"/>
          <p:cNvSpPr/>
          <p:nvPr/>
        </p:nvSpPr>
        <p:spPr>
          <a:xfrm>
            <a:off x="3970404" y="898588"/>
            <a:ext cx="1211415" cy="5401479"/>
          </a:xfrm>
          <a:prstGeom prst="rect">
            <a:avLst/>
          </a:prstGeom>
          <a:solidFill>
            <a:schemeClr val="accent3">
              <a:lumMod val="40000"/>
              <a:lumOff val="60000"/>
            </a:schemeClr>
          </a:solidFill>
          <a:ln w="12700">
            <a:solidFill>
              <a:schemeClr val="tx1"/>
            </a:solidFill>
          </a:ln>
        </p:spPr>
        <p:txBody>
          <a:bodyPr wrap="square">
            <a:spAutoFit/>
          </a:bodyPr>
          <a:lstStyle/>
          <a:p>
            <a:pPr algn="ctr"/>
            <a:r>
              <a:rPr lang="en-US" sz="1500" b="1" u="sng" dirty="0" smtClean="0"/>
              <a:t>2020</a:t>
            </a:r>
            <a:endParaRPr lang="en-US" sz="1500" b="1" u="sng" dirty="0"/>
          </a:p>
          <a:p>
            <a:pPr algn="ctr"/>
            <a:r>
              <a:rPr lang="en-US" sz="1500" dirty="0" smtClean="0"/>
              <a:t>PASS</a:t>
            </a:r>
          </a:p>
          <a:p>
            <a:pPr algn="ctr"/>
            <a:r>
              <a:rPr lang="en-US" sz="1500" dirty="0" smtClean="0"/>
              <a:t>PASS </a:t>
            </a:r>
            <a:endParaRPr lang="en-US" sz="1500" dirty="0"/>
          </a:p>
          <a:p>
            <a:pPr algn="ctr"/>
            <a:r>
              <a:rPr lang="en-US" sz="1500" dirty="0" smtClean="0"/>
              <a:t>n/a</a:t>
            </a:r>
            <a:endParaRPr lang="en-US" sz="1500" dirty="0"/>
          </a:p>
          <a:p>
            <a:pPr algn="ctr"/>
            <a:r>
              <a:rPr lang="en-US" sz="1500" dirty="0" smtClean="0"/>
              <a:t>n/a</a:t>
            </a:r>
            <a:endParaRPr lang="en-US" sz="1500" dirty="0"/>
          </a:p>
          <a:p>
            <a:pPr algn="ctr"/>
            <a:r>
              <a:rPr lang="en-US" sz="1500" dirty="0"/>
              <a:t>PASS</a:t>
            </a:r>
          </a:p>
          <a:p>
            <a:pPr algn="ctr"/>
            <a:r>
              <a:rPr lang="en-US" sz="1500" dirty="0" smtClean="0"/>
              <a:t>PASS</a:t>
            </a:r>
            <a:endParaRPr lang="en-US" sz="1500" dirty="0"/>
          </a:p>
          <a:p>
            <a:pPr algn="ctr"/>
            <a:r>
              <a:rPr lang="en-US" sz="1500" dirty="0" smtClean="0"/>
              <a:t>n/a</a:t>
            </a:r>
            <a:endParaRPr lang="en-US" sz="1500" dirty="0"/>
          </a:p>
          <a:p>
            <a:pPr algn="ctr"/>
            <a:r>
              <a:rPr lang="en-US" sz="1500" dirty="0" smtClean="0"/>
              <a:t>PASS</a:t>
            </a:r>
            <a:endParaRPr lang="en-US" sz="1500" dirty="0"/>
          </a:p>
          <a:p>
            <a:pPr algn="ctr"/>
            <a:r>
              <a:rPr lang="en-US" sz="1500" dirty="0"/>
              <a:t>10</a:t>
            </a:r>
          </a:p>
          <a:p>
            <a:pPr algn="ctr"/>
            <a:r>
              <a:rPr lang="en-US" sz="1500" dirty="0" smtClean="0"/>
              <a:t>10</a:t>
            </a:r>
            <a:endParaRPr lang="en-US" sz="1500" dirty="0"/>
          </a:p>
          <a:p>
            <a:pPr algn="ctr"/>
            <a:r>
              <a:rPr lang="en-US" sz="1500" dirty="0"/>
              <a:t>10</a:t>
            </a:r>
          </a:p>
          <a:p>
            <a:pPr algn="ctr"/>
            <a:r>
              <a:rPr lang="en-US" sz="1500" dirty="0"/>
              <a:t>10</a:t>
            </a:r>
          </a:p>
          <a:p>
            <a:pPr algn="ctr"/>
            <a:r>
              <a:rPr lang="en-US" sz="1500" dirty="0" smtClean="0"/>
              <a:t>6</a:t>
            </a:r>
            <a:endParaRPr lang="en-US" sz="1500" dirty="0"/>
          </a:p>
          <a:p>
            <a:pPr algn="ctr"/>
            <a:r>
              <a:rPr lang="en-US" sz="1500" dirty="0" smtClean="0"/>
              <a:t>8</a:t>
            </a:r>
            <a:endParaRPr lang="en-US" sz="1500" dirty="0"/>
          </a:p>
          <a:p>
            <a:pPr algn="ctr"/>
            <a:r>
              <a:rPr lang="en-US" sz="1500" dirty="0" smtClean="0"/>
              <a:t>8</a:t>
            </a:r>
            <a:endParaRPr lang="en-US" sz="1500" dirty="0"/>
          </a:p>
          <a:p>
            <a:pPr algn="ctr"/>
            <a:r>
              <a:rPr lang="en-US" sz="1500" dirty="0"/>
              <a:t>10</a:t>
            </a:r>
          </a:p>
          <a:p>
            <a:pPr algn="ctr"/>
            <a:r>
              <a:rPr lang="en-US" sz="1500" dirty="0" smtClean="0"/>
              <a:t>5</a:t>
            </a:r>
          </a:p>
          <a:p>
            <a:pPr algn="ctr"/>
            <a:r>
              <a:rPr lang="en-US" sz="1500" dirty="0" smtClean="0"/>
              <a:t>PASS</a:t>
            </a:r>
          </a:p>
          <a:p>
            <a:pPr algn="ctr"/>
            <a:r>
              <a:rPr lang="en-US" sz="1500" dirty="0" smtClean="0"/>
              <a:t>PASS</a:t>
            </a:r>
          </a:p>
          <a:p>
            <a:pPr algn="ctr"/>
            <a:r>
              <a:rPr lang="en-US" sz="1500" dirty="0" smtClean="0"/>
              <a:t>10</a:t>
            </a:r>
          </a:p>
          <a:p>
            <a:pPr algn="ctr"/>
            <a:r>
              <a:rPr lang="en-US" sz="1500" dirty="0" smtClean="0"/>
              <a:t>5</a:t>
            </a:r>
          </a:p>
          <a:p>
            <a:pPr algn="ctr"/>
            <a:r>
              <a:rPr lang="en-US" sz="1500" dirty="0" smtClean="0"/>
              <a:t>PASS</a:t>
            </a:r>
          </a:p>
        </p:txBody>
      </p:sp>
      <p:sp>
        <p:nvSpPr>
          <p:cNvPr id="17" name="Rectangle 16"/>
          <p:cNvSpPr/>
          <p:nvPr/>
        </p:nvSpPr>
        <p:spPr>
          <a:xfrm>
            <a:off x="3771649" y="6451219"/>
            <a:ext cx="1637055" cy="277633"/>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92</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86076215"/>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7" name="Rectangle 6"/>
          <p:cNvSpPr/>
          <p:nvPr/>
        </p:nvSpPr>
        <p:spPr>
          <a:xfrm>
            <a:off x="1733145" y="2250857"/>
            <a:ext cx="8725710" cy="3073940"/>
          </a:xfrm>
          <a:prstGeom prst="rect">
            <a:avLst/>
          </a:prstGeom>
          <a:solidFill>
            <a:schemeClr val="accent1">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REQUIRED DISCLOSURE:</a:t>
            </a:r>
          </a:p>
          <a:p>
            <a:pPr algn="ctr"/>
            <a:endPar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a:p>
            <a:pPr algn="ctr"/>
            <a:r>
              <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Reimbursements Received by the Superintendent and Board Members for Fiscal Year 2020</a:t>
            </a:r>
            <a:endParaRPr lang="en-US" sz="2400" b="1" dirty="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2038503784"/>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4240484085"/>
              </p:ext>
            </p:extLst>
          </p:nvPr>
        </p:nvGraphicFramePr>
        <p:xfrm>
          <a:off x="96230" y="1713200"/>
          <a:ext cx="12010294" cy="4960160"/>
        </p:xfrm>
        <a:graphic>
          <a:graphicData uri="http://schemas.openxmlformats.org/drawingml/2006/table">
            <a:tbl>
              <a:tblPr firstRow="1" bandRow="1">
                <a:tableStyleId>{5C22544A-7EE6-4342-B048-85BDC9FD1C3A}</a:tableStyleId>
              </a:tblPr>
              <a:tblGrid>
                <a:gridCol w="2646486">
                  <a:extLst>
                    <a:ext uri="{9D8B030D-6E8A-4147-A177-3AD203B41FA5}">
                      <a16:colId xmlns:a16="http://schemas.microsoft.com/office/drawing/2014/main" val="1453164696"/>
                    </a:ext>
                  </a:extLst>
                </a:gridCol>
                <a:gridCol w="1512277">
                  <a:extLst>
                    <a:ext uri="{9D8B030D-6E8A-4147-A177-3AD203B41FA5}">
                      <a16:colId xmlns:a16="http://schemas.microsoft.com/office/drawing/2014/main" val="2155394930"/>
                    </a:ext>
                  </a:extLst>
                </a:gridCol>
                <a:gridCol w="1063869">
                  <a:extLst>
                    <a:ext uri="{9D8B030D-6E8A-4147-A177-3AD203B41FA5}">
                      <a16:colId xmlns:a16="http://schemas.microsoft.com/office/drawing/2014/main" val="2064729880"/>
                    </a:ext>
                  </a:extLst>
                </a:gridCol>
                <a:gridCol w="1160585">
                  <a:extLst>
                    <a:ext uri="{9D8B030D-6E8A-4147-A177-3AD203B41FA5}">
                      <a16:colId xmlns:a16="http://schemas.microsoft.com/office/drawing/2014/main" val="3123845635"/>
                    </a:ext>
                  </a:extLst>
                </a:gridCol>
                <a:gridCol w="1362807">
                  <a:extLst>
                    <a:ext uri="{9D8B030D-6E8A-4147-A177-3AD203B41FA5}">
                      <a16:colId xmlns:a16="http://schemas.microsoft.com/office/drawing/2014/main" val="1893617107"/>
                    </a:ext>
                  </a:extLst>
                </a:gridCol>
                <a:gridCol w="1028700">
                  <a:extLst>
                    <a:ext uri="{9D8B030D-6E8A-4147-A177-3AD203B41FA5}">
                      <a16:colId xmlns:a16="http://schemas.microsoft.com/office/drawing/2014/main" val="1720809041"/>
                    </a:ext>
                  </a:extLst>
                </a:gridCol>
                <a:gridCol w="1037493">
                  <a:extLst>
                    <a:ext uri="{9D8B030D-6E8A-4147-A177-3AD203B41FA5}">
                      <a16:colId xmlns:a16="http://schemas.microsoft.com/office/drawing/2014/main" val="2378941629"/>
                    </a:ext>
                  </a:extLst>
                </a:gridCol>
                <a:gridCol w="1099038">
                  <a:extLst>
                    <a:ext uri="{9D8B030D-6E8A-4147-A177-3AD203B41FA5}">
                      <a16:colId xmlns:a16="http://schemas.microsoft.com/office/drawing/2014/main" val="3146209598"/>
                    </a:ext>
                  </a:extLst>
                </a:gridCol>
                <a:gridCol w="1099039">
                  <a:extLst>
                    <a:ext uri="{9D8B030D-6E8A-4147-A177-3AD203B41FA5}">
                      <a16:colId xmlns:a16="http://schemas.microsoft.com/office/drawing/2014/main" val="4144013539"/>
                    </a:ext>
                  </a:extLst>
                </a:gridCol>
              </a:tblGrid>
              <a:tr h="423499">
                <a:tc grid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Reimbursement Received by the Superintendent &amp;</a:t>
                      </a:r>
                      <a:r>
                        <a:rPr lang="en-US" baseline="0" dirty="0" smtClean="0"/>
                        <a:t> Board Members for Fiscal Year 2020</a:t>
                      </a:r>
                      <a:endParaRPr lang="en-US" dirty="0" smtClean="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a16="http://schemas.microsoft.com/office/drawing/2014/main" val="3188381054"/>
                  </a:ext>
                </a:extLst>
              </a:tr>
              <a:tr h="423499">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For the 12 Month Period</a:t>
                      </a:r>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730017110"/>
                  </a:ext>
                </a:extLst>
              </a:tr>
              <a:tr h="423499">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Ended June 30, 2020</a:t>
                      </a:r>
                    </a:p>
                  </a:txBody>
                  <a:tcPr>
                    <a:lnB w="19050" cap="flat" cmpd="sng" algn="ctr">
                      <a:solidFill>
                        <a:schemeClr val="tx1"/>
                      </a:solidFill>
                      <a:prstDash val="solid"/>
                      <a:round/>
                      <a:headEnd type="none" w="med" len="med"/>
                      <a:tailEnd type="none" w="med" len="med"/>
                    </a:lnB>
                  </a:tcPr>
                </a:tc>
                <a:tc hMerge="1">
                  <a:txBody>
                    <a:bodyPr/>
                    <a:lstStyle/>
                    <a:p>
                      <a:endParaRPr lang="en-US" dirty="0"/>
                    </a:p>
                  </a:txBody>
                  <a:tcPr>
                    <a:lnB w="19050" cap="flat" cmpd="sng" algn="ctr">
                      <a:solidFill>
                        <a:schemeClr val="tx1"/>
                      </a:solidFill>
                      <a:prstDash val="solid"/>
                      <a:round/>
                      <a:headEnd type="none" w="med" len="med"/>
                      <a:tailEnd type="none" w="med" len="med"/>
                    </a:lnB>
                  </a:tcPr>
                </a:tc>
                <a:tc hMerge="1">
                  <a:txBody>
                    <a:bodyPr/>
                    <a:lstStyle/>
                    <a:p>
                      <a:endParaRPr lang="en-US" dirty="0"/>
                    </a:p>
                  </a:txBody>
                  <a:tcPr>
                    <a:lnB w="190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7901778"/>
                  </a:ext>
                </a:extLst>
              </a:tr>
              <a:tr h="6613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Description of Reimbursements</a:t>
                      </a:r>
                    </a:p>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Superintendent</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Board Members</a:t>
                      </a:r>
                    </a:p>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9368604"/>
                  </a:ext>
                </a:extLst>
              </a:tr>
              <a:tr h="487314">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200" dirty="0" smtClean="0"/>
                        <a:t>Dr. Matthew</a:t>
                      </a:r>
                    </a:p>
                    <a:p>
                      <a:pPr algn="ctr"/>
                      <a:r>
                        <a:rPr lang="en-US" sz="1200" baseline="0" dirty="0" smtClean="0"/>
                        <a:t> Gutierrez</a:t>
                      </a:r>
                      <a:endParaRPr 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200" dirty="0" smtClean="0"/>
                        <a:t>Carl </a:t>
                      </a:r>
                    </a:p>
                    <a:p>
                      <a:pPr algn="ctr"/>
                      <a:r>
                        <a:rPr lang="en-US" sz="1200" dirty="0" smtClean="0"/>
                        <a:t>Jenkins</a:t>
                      </a:r>
                      <a:endParaRPr 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200" dirty="0" smtClean="0"/>
                        <a:t>Alejandro</a:t>
                      </a:r>
                    </a:p>
                    <a:p>
                      <a:pPr algn="ctr"/>
                      <a:r>
                        <a:rPr lang="en-US" sz="1200" dirty="0" smtClean="0"/>
                        <a:t>Guerra</a:t>
                      </a:r>
                      <a:endParaRPr 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200" dirty="0" smtClean="0"/>
                        <a:t>Cindy </a:t>
                      </a:r>
                    </a:p>
                    <a:p>
                      <a:pPr algn="ctr"/>
                      <a:r>
                        <a:rPr lang="en-US" sz="1200" dirty="0" smtClean="0"/>
                        <a:t>Thomas-Jimenez</a:t>
                      </a:r>
                      <a:endParaRPr 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200" dirty="0" smtClean="0"/>
                        <a:t>Linda</a:t>
                      </a:r>
                    </a:p>
                    <a:p>
                      <a:pPr algn="ctr"/>
                      <a:r>
                        <a:rPr lang="en-US" sz="1200" baseline="0" dirty="0" smtClean="0"/>
                        <a:t> Duncan</a:t>
                      </a:r>
                      <a:endParaRPr 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200" dirty="0" smtClean="0"/>
                        <a:t>Denise </a:t>
                      </a:r>
                    </a:p>
                    <a:p>
                      <a:pPr algn="ctr"/>
                      <a:r>
                        <a:rPr lang="en-US" sz="1200" dirty="0" err="1" smtClean="0"/>
                        <a:t>Crettenden</a:t>
                      </a:r>
                      <a:endParaRPr 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200" dirty="0" smtClean="0"/>
                        <a:t>Benito </a:t>
                      </a:r>
                    </a:p>
                    <a:p>
                      <a:pPr algn="ctr"/>
                      <a:r>
                        <a:rPr lang="en-US" sz="1200" dirty="0" smtClean="0"/>
                        <a:t>Amador</a:t>
                      </a:r>
                      <a:endParaRPr 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200" dirty="0" smtClean="0"/>
                        <a:t>Glenda</a:t>
                      </a:r>
                    </a:p>
                    <a:p>
                      <a:pPr algn="ctr"/>
                      <a:r>
                        <a:rPr lang="en-US" sz="1200" dirty="0" smtClean="0"/>
                        <a:t> Moreno</a:t>
                      </a:r>
                      <a:endParaRPr 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6799223"/>
                  </a:ext>
                </a:extLst>
              </a:tr>
              <a:tr h="423499">
                <a:tc>
                  <a:txBody>
                    <a:bodyPr/>
                    <a:lstStyle/>
                    <a:p>
                      <a:r>
                        <a:rPr lang="en-US" sz="1200" dirty="0" smtClean="0"/>
                        <a:t>Meals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660.50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139.00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39.00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137.47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139.00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78.00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baseline="0" dirty="0" smtClean="0">
                          <a:solidFill>
                            <a:srgbClr val="000000"/>
                          </a:solidFill>
                          <a:effectLst/>
                          <a:latin typeface="Arial" panose="020B0604020202020204" pitchFamily="34" charset="0"/>
                        </a:rPr>
                        <a:t> </a:t>
                      </a:r>
                      <a:r>
                        <a:rPr lang="en-US" sz="1200" b="0" i="0" u="none" strike="noStrike" dirty="0" smtClean="0">
                          <a:solidFill>
                            <a:srgbClr val="000000"/>
                          </a:solidFill>
                          <a:effectLst/>
                          <a:latin typeface="Arial" panose="020B0604020202020204" pitchFamily="34" charset="0"/>
                        </a:rPr>
                        <a:t>-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baseline="0" dirty="0" smtClean="0">
                          <a:solidFill>
                            <a:srgbClr val="000000"/>
                          </a:solidFill>
                          <a:effectLst/>
                          <a:latin typeface="Arial" panose="020B0604020202020204" pitchFamily="34" charset="0"/>
                        </a:rPr>
                        <a:t> </a:t>
                      </a:r>
                      <a:r>
                        <a:rPr lang="en-US" sz="1200" b="0" i="0" u="none" strike="noStrike" dirty="0" smtClean="0">
                          <a:solidFill>
                            <a:srgbClr val="000000"/>
                          </a:solidFill>
                          <a:effectLst/>
                          <a:latin typeface="Arial" panose="020B0604020202020204" pitchFamily="34" charset="0"/>
                        </a:rPr>
                        <a:t>139.00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19963"/>
                  </a:ext>
                </a:extLst>
              </a:tr>
              <a:tr h="423499">
                <a:tc>
                  <a:txBody>
                    <a:bodyPr/>
                    <a:lstStyle/>
                    <a:p>
                      <a:r>
                        <a:rPr lang="en-US" sz="1200" dirty="0" smtClean="0"/>
                        <a:t>Lodging</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1,608.45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684.30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684.30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684.30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684.30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684.30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684.30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7586403"/>
                  </a:ext>
                </a:extLst>
              </a:tr>
              <a:tr h="423499">
                <a:tc>
                  <a:txBody>
                    <a:bodyPr/>
                    <a:lstStyle/>
                    <a:p>
                      <a:r>
                        <a:rPr lang="en-US" sz="1200" dirty="0" smtClean="0"/>
                        <a:t>Transportation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1,178.31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 $                    -   </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300.33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264.60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132.30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327.38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310.06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8645993"/>
                  </a:ext>
                </a:extLst>
              </a:tr>
              <a:tr h="423499">
                <a:tc>
                  <a:txBody>
                    <a:bodyPr/>
                    <a:lstStyle/>
                    <a:p>
                      <a:r>
                        <a:rPr lang="en-US" sz="1200" dirty="0" smtClean="0"/>
                        <a:t>Registration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770.00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425.00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425.00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695.00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620.00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620.00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320.00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625.00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0930157"/>
                  </a:ext>
                </a:extLst>
              </a:tr>
              <a:tr h="423499">
                <a:tc>
                  <a:txBody>
                    <a:bodyPr/>
                    <a:lstStyle/>
                    <a:p>
                      <a:r>
                        <a:rPr lang="en-US" sz="1200" dirty="0" smtClean="0"/>
                        <a:t>Other</a:t>
                      </a:r>
                      <a:endParaRPr 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 $                    -   </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baseline="0" dirty="0" smtClean="0">
                          <a:solidFill>
                            <a:srgbClr val="000000"/>
                          </a:solidFill>
                          <a:effectLst/>
                          <a:latin typeface="Arial" panose="020B0604020202020204" pitchFamily="34" charset="0"/>
                        </a:rPr>
                        <a:t> </a:t>
                      </a:r>
                      <a:r>
                        <a:rPr lang="en-US" sz="1200" b="0" i="0" u="none" strike="noStrike" dirty="0" smtClean="0">
                          <a:solidFill>
                            <a:srgbClr val="000000"/>
                          </a:solidFill>
                          <a:effectLst/>
                          <a:latin typeface="Arial" panose="020B0604020202020204" pitchFamily="34" charset="0"/>
                        </a:rPr>
                        <a:t>-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a:t>
                      </a:r>
                      <a:r>
                        <a:rPr lang="en-US" sz="1200" b="0" i="0" u="none" strike="noStrike" dirty="0" smtClean="0">
                          <a:solidFill>
                            <a:srgbClr val="000000"/>
                          </a:solidFill>
                          <a:effectLst/>
                          <a:latin typeface="Arial" panose="020B0604020202020204" pitchFamily="34" charset="0"/>
                        </a:rPr>
                        <a:t>-   </a:t>
                      </a:r>
                      <a:endParaRPr lang="en-US" sz="1200" b="0" i="0" u="none" strike="noStrike" dirty="0">
                        <a:solidFill>
                          <a:srgbClr val="000000"/>
                        </a:solidFill>
                        <a:effectLst/>
                        <a:latin typeface="Arial" panose="020B0604020202020204" pitchFamily="34" charset="0"/>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   </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2088153"/>
                  </a:ext>
                </a:extLst>
              </a:tr>
              <a:tr h="423499">
                <a:tc>
                  <a:txBody>
                    <a:bodyPr/>
                    <a:lstStyle/>
                    <a:p>
                      <a:r>
                        <a:rPr lang="en-US" sz="1400" b="1" dirty="0" smtClean="0"/>
                        <a:t>Total</a:t>
                      </a:r>
                      <a:endParaRPr lang="en-US" sz="12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Arial" panose="020B0604020202020204" pitchFamily="34" charset="0"/>
                        </a:rPr>
                        <a:t>$4,217.26</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Arial" panose="020B0604020202020204" pitchFamily="34" charset="0"/>
                        </a:rPr>
                        <a:t>$1,248.30</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Arial" panose="020B0604020202020204" pitchFamily="34" charset="0"/>
                        </a:rPr>
                        <a:t>$1,448.63</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Arial" panose="020B0604020202020204" pitchFamily="34" charset="0"/>
                        </a:rPr>
                        <a:t>$1,781.37</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Arial" panose="020B0604020202020204" pitchFamily="34" charset="0"/>
                        </a:rPr>
                        <a:t>$1,575.60</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Arial" panose="020B0604020202020204" pitchFamily="34" charset="0"/>
                        </a:rPr>
                        <a:t>$1,709.68</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Arial" panose="020B0604020202020204" pitchFamily="34" charset="0"/>
                        </a:rPr>
                        <a:t>$320.00</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Arial" panose="020B0604020202020204" pitchFamily="34" charset="0"/>
                        </a:rPr>
                        <a:t>$1,758.36</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7898586"/>
                  </a:ext>
                </a:extLst>
              </a:tr>
            </a:tbl>
          </a:graphicData>
        </a:graphic>
      </p:graphicFrame>
    </p:spTree>
    <p:extLst>
      <p:ext uri="{BB962C8B-B14F-4D97-AF65-F5344CB8AC3E}">
        <p14:creationId xmlns:p14="http://schemas.microsoft.com/office/powerpoint/2010/main" val="3999873648"/>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65722573"/>
              </p:ext>
            </p:extLst>
          </p:nvPr>
        </p:nvGraphicFramePr>
        <p:xfrm>
          <a:off x="1295393" y="1608670"/>
          <a:ext cx="9925056" cy="4954058"/>
        </p:xfrm>
        <a:graphic>
          <a:graphicData uri="http://schemas.openxmlformats.org/drawingml/2006/table">
            <a:tbl>
              <a:tblPr/>
              <a:tblGrid>
                <a:gridCol w="863438">
                  <a:extLst>
                    <a:ext uri="{9D8B030D-6E8A-4147-A177-3AD203B41FA5}">
                      <a16:colId xmlns:a16="http://schemas.microsoft.com/office/drawing/2014/main" val="1587001679"/>
                    </a:ext>
                  </a:extLst>
                </a:gridCol>
                <a:gridCol w="658939">
                  <a:extLst>
                    <a:ext uri="{9D8B030D-6E8A-4147-A177-3AD203B41FA5}">
                      <a16:colId xmlns:a16="http://schemas.microsoft.com/office/drawing/2014/main" val="3415436611"/>
                    </a:ext>
                  </a:extLst>
                </a:gridCol>
                <a:gridCol w="658939">
                  <a:extLst>
                    <a:ext uri="{9D8B030D-6E8A-4147-A177-3AD203B41FA5}">
                      <a16:colId xmlns:a16="http://schemas.microsoft.com/office/drawing/2014/main" val="1494028435"/>
                    </a:ext>
                  </a:extLst>
                </a:gridCol>
                <a:gridCol w="658939">
                  <a:extLst>
                    <a:ext uri="{9D8B030D-6E8A-4147-A177-3AD203B41FA5}">
                      <a16:colId xmlns:a16="http://schemas.microsoft.com/office/drawing/2014/main" val="3551591797"/>
                    </a:ext>
                  </a:extLst>
                </a:gridCol>
                <a:gridCol w="658939">
                  <a:extLst>
                    <a:ext uri="{9D8B030D-6E8A-4147-A177-3AD203B41FA5}">
                      <a16:colId xmlns:a16="http://schemas.microsoft.com/office/drawing/2014/main" val="503724968"/>
                    </a:ext>
                  </a:extLst>
                </a:gridCol>
                <a:gridCol w="658939">
                  <a:extLst>
                    <a:ext uri="{9D8B030D-6E8A-4147-A177-3AD203B41FA5}">
                      <a16:colId xmlns:a16="http://schemas.microsoft.com/office/drawing/2014/main" val="520792636"/>
                    </a:ext>
                  </a:extLst>
                </a:gridCol>
                <a:gridCol w="658939">
                  <a:extLst>
                    <a:ext uri="{9D8B030D-6E8A-4147-A177-3AD203B41FA5}">
                      <a16:colId xmlns:a16="http://schemas.microsoft.com/office/drawing/2014/main" val="1041411363"/>
                    </a:ext>
                  </a:extLst>
                </a:gridCol>
                <a:gridCol w="658939">
                  <a:extLst>
                    <a:ext uri="{9D8B030D-6E8A-4147-A177-3AD203B41FA5}">
                      <a16:colId xmlns:a16="http://schemas.microsoft.com/office/drawing/2014/main" val="69083921"/>
                    </a:ext>
                  </a:extLst>
                </a:gridCol>
                <a:gridCol w="658939">
                  <a:extLst>
                    <a:ext uri="{9D8B030D-6E8A-4147-A177-3AD203B41FA5}">
                      <a16:colId xmlns:a16="http://schemas.microsoft.com/office/drawing/2014/main" val="456589866"/>
                    </a:ext>
                  </a:extLst>
                </a:gridCol>
                <a:gridCol w="658939">
                  <a:extLst>
                    <a:ext uri="{9D8B030D-6E8A-4147-A177-3AD203B41FA5}">
                      <a16:colId xmlns:a16="http://schemas.microsoft.com/office/drawing/2014/main" val="3851103564"/>
                    </a:ext>
                  </a:extLst>
                </a:gridCol>
                <a:gridCol w="658939">
                  <a:extLst>
                    <a:ext uri="{9D8B030D-6E8A-4147-A177-3AD203B41FA5}">
                      <a16:colId xmlns:a16="http://schemas.microsoft.com/office/drawing/2014/main" val="1144519339"/>
                    </a:ext>
                  </a:extLst>
                </a:gridCol>
                <a:gridCol w="658939">
                  <a:extLst>
                    <a:ext uri="{9D8B030D-6E8A-4147-A177-3AD203B41FA5}">
                      <a16:colId xmlns:a16="http://schemas.microsoft.com/office/drawing/2014/main" val="706120129"/>
                    </a:ext>
                  </a:extLst>
                </a:gridCol>
                <a:gridCol w="658939">
                  <a:extLst>
                    <a:ext uri="{9D8B030D-6E8A-4147-A177-3AD203B41FA5}">
                      <a16:colId xmlns:a16="http://schemas.microsoft.com/office/drawing/2014/main" val="2516148768"/>
                    </a:ext>
                  </a:extLst>
                </a:gridCol>
                <a:gridCol w="1154350">
                  <a:extLst>
                    <a:ext uri="{9D8B030D-6E8A-4147-A177-3AD203B41FA5}">
                      <a16:colId xmlns:a16="http://schemas.microsoft.com/office/drawing/2014/main" val="2558123488"/>
                    </a:ext>
                  </a:extLst>
                </a:gridCol>
              </a:tblGrid>
              <a:tr h="221856">
                <a:tc gridSpan="14">
                  <a:txBody>
                    <a:bodyPr/>
                    <a:lstStyle/>
                    <a:p>
                      <a:pPr algn="l" fontAlgn="b"/>
                      <a:r>
                        <a:rPr lang="en-US" sz="1100" b="1" i="0" u="none" strike="noStrike" dirty="0">
                          <a:effectLst/>
                          <a:latin typeface="Calibri" panose="020F0502020204030204" pitchFamily="34" charset="0"/>
                        </a:rPr>
                        <a:t>Outside Compensation and/or Fees Received by the Superintendent for Professional Consulting and/or Other Personal Services in Fiscal Year </a:t>
                      </a:r>
                      <a:r>
                        <a:rPr lang="en-US" sz="1100" b="1" i="0" u="none" strike="noStrike" dirty="0" smtClean="0">
                          <a:effectLst/>
                          <a:latin typeface="Calibri" panose="020F0502020204030204" pitchFamily="34" charset="0"/>
                        </a:rPr>
                        <a:t>2020</a:t>
                      </a:r>
                      <a:endParaRPr lang="en-US" sz="1100" b="1"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8021654"/>
                  </a:ext>
                </a:extLst>
              </a:tr>
              <a:tr h="315173">
                <a:tc gridSpan="2">
                  <a:txBody>
                    <a:bodyPr/>
                    <a:lstStyle/>
                    <a:p>
                      <a:pPr algn="l" fontAlgn="b"/>
                      <a:r>
                        <a:rPr lang="en-US" sz="1000" b="0" i="0" u="none" strike="noStrike" dirty="0">
                          <a:effectLst/>
                          <a:latin typeface="Calibri" panose="020F0502020204030204" pitchFamily="34" charset="0"/>
                        </a:rPr>
                        <a:t>For the Twelve-Month Period</a:t>
                      </a: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746330113"/>
                  </a:ext>
                </a:extLst>
              </a:tr>
              <a:tr h="221344">
                <a:tc gridSpan="2">
                  <a:txBody>
                    <a:bodyPr/>
                    <a:lstStyle/>
                    <a:p>
                      <a:pPr algn="l" fontAlgn="b"/>
                      <a:r>
                        <a:rPr lang="en-US" sz="1000" b="0" i="0" u="none" strike="noStrike" dirty="0">
                          <a:effectLst/>
                          <a:latin typeface="Calibri" panose="020F0502020204030204" pitchFamily="34" charset="0"/>
                        </a:rPr>
                        <a:t>Ended June 30, </a:t>
                      </a:r>
                      <a:r>
                        <a:rPr lang="en-US" sz="1000" b="0" i="0" u="none" strike="noStrike" dirty="0" smtClean="0">
                          <a:effectLst/>
                          <a:latin typeface="Calibri" panose="020F0502020204030204" pitchFamily="34" charset="0"/>
                        </a:rPr>
                        <a:t>2020</a:t>
                      </a:r>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dirty="0">
                          <a:solidFill>
                            <a:schemeClr val="tx1">
                              <a:lumMod val="95000"/>
                              <a:lumOff val="5000"/>
                            </a:schemeClr>
                          </a:solidFill>
                          <a:effectLst/>
                          <a:latin typeface="Calibri" panose="020F0502020204030204" pitchFamily="34" charset="0"/>
                        </a:rPr>
                        <a:t>$0.00 </a:t>
                      </a: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596907741"/>
                  </a:ext>
                </a:extLst>
              </a:tr>
              <a:tr h="202563">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564188423"/>
                  </a:ext>
                </a:extLst>
              </a:tr>
              <a:tr h="395502">
                <a:tc gridSpan="14">
                  <a:txBody>
                    <a:bodyPr/>
                    <a:lstStyle/>
                    <a:p>
                      <a:pPr algn="l" fontAlgn="t"/>
                      <a:r>
                        <a:rPr lang="en-US" sz="1000" b="1" i="0" u="none" strike="noStrike" dirty="0">
                          <a:effectLst/>
                          <a:latin typeface="Calibri" panose="020F0502020204030204" pitchFamily="34" charset="0"/>
                        </a:rPr>
                        <a:t>Note-Compensation does not include business revenues from the superintendent's livestock or agricultural livestock or agricultural based activities on a ranch or farm.  Revenues generated from a family business that have no relationship to school district business are not disclosed.</a:t>
                      </a:r>
                    </a:p>
                  </a:txBody>
                  <a:tcPr marL="7602" marR="7602" marT="7602" marB="0">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6402175"/>
                  </a:ext>
                </a:extLst>
              </a:tr>
              <a:tr h="202563">
                <a:tc>
                  <a:txBody>
                    <a:bodyPr/>
                    <a:lstStyle/>
                    <a:p>
                      <a:pPr algn="l" fontAlgn="t"/>
                      <a:endParaRPr lang="en-US" sz="1000" b="1" i="0" u="none" strike="noStrike" dirty="0">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919709230"/>
                  </a:ext>
                </a:extLst>
              </a:tr>
              <a:tr h="345925">
                <a:tc gridSpan="9">
                  <a:txBody>
                    <a:bodyPr/>
                    <a:lstStyle/>
                    <a:p>
                      <a:pPr algn="l" fontAlgn="b"/>
                      <a:r>
                        <a:rPr lang="en-US" sz="1100" b="1" i="0" u="none" strike="noStrike" dirty="0">
                          <a:effectLst/>
                          <a:latin typeface="Calibri" panose="020F0502020204030204" pitchFamily="34" charset="0"/>
                        </a:rPr>
                        <a:t>Gifts Received by Executive Officers and Board Members (and First Degree Relatives, if any) in Fiscal Year </a:t>
                      </a:r>
                      <a:r>
                        <a:rPr lang="en-US" sz="1100" b="1" i="0" u="none" strike="noStrike" dirty="0" smtClean="0">
                          <a:effectLst/>
                          <a:latin typeface="Calibri" panose="020F0502020204030204" pitchFamily="34" charset="0"/>
                        </a:rPr>
                        <a:t>2020</a:t>
                      </a:r>
                      <a:endParaRPr lang="en-US" sz="1100" b="1"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902204641"/>
                  </a:ext>
                </a:extLst>
              </a:tr>
              <a:tr h="315173">
                <a:tc gridSpan="2">
                  <a:txBody>
                    <a:bodyPr/>
                    <a:lstStyle/>
                    <a:p>
                      <a:pPr algn="l" fontAlgn="b"/>
                      <a:r>
                        <a:rPr lang="en-US" sz="1000" b="0" i="0" u="none" strike="noStrike" dirty="0">
                          <a:effectLst/>
                          <a:latin typeface="Calibri" panose="020F0502020204030204" pitchFamily="34" charset="0"/>
                        </a:rPr>
                        <a:t>For the Twelve-Month Period</a:t>
                      </a: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445494505"/>
                  </a:ext>
                </a:extLst>
              </a:tr>
              <a:tr h="221344">
                <a:tc gridSpan="2">
                  <a:txBody>
                    <a:bodyPr/>
                    <a:lstStyle/>
                    <a:p>
                      <a:pPr algn="l" fontAlgn="b"/>
                      <a:r>
                        <a:rPr lang="en-US" sz="1000" b="0" i="0" u="none" strike="noStrike" dirty="0">
                          <a:effectLst/>
                          <a:latin typeface="Calibri" panose="020F0502020204030204" pitchFamily="34" charset="0"/>
                        </a:rPr>
                        <a:t>Ended June 30, </a:t>
                      </a:r>
                      <a:r>
                        <a:rPr lang="en-US" sz="1000" b="0" i="0" u="none" strike="noStrike" dirty="0" smtClean="0">
                          <a:effectLst/>
                          <a:latin typeface="Calibri" panose="020F0502020204030204" pitchFamily="34" charset="0"/>
                        </a:rPr>
                        <a:t>2020</a:t>
                      </a:r>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dirty="0">
                          <a:solidFill>
                            <a:schemeClr val="tx1">
                              <a:lumMod val="95000"/>
                              <a:lumOff val="5000"/>
                            </a:schemeClr>
                          </a:solidFill>
                          <a:effectLst/>
                          <a:latin typeface="Calibri" panose="020F0502020204030204" pitchFamily="34" charset="0"/>
                        </a:rPr>
                        <a:t>None</a:t>
                      </a: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4046444347"/>
                  </a:ext>
                </a:extLst>
              </a:tr>
              <a:tr h="202563">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622021402"/>
                  </a:ext>
                </a:extLst>
              </a:tr>
              <a:tr h="395502">
                <a:tc gridSpan="14">
                  <a:txBody>
                    <a:bodyPr/>
                    <a:lstStyle/>
                    <a:p>
                      <a:pPr algn="l" fontAlgn="t"/>
                      <a:r>
                        <a:rPr lang="en-US" sz="1000" b="1" i="0" u="none" strike="noStrike" dirty="0">
                          <a:effectLst/>
                          <a:latin typeface="Calibri" panose="020F0502020204030204" pitchFamily="34" charset="0"/>
                        </a:rPr>
                        <a:t>Note – An executive officer is defined as the superintendent, unless the board of trustees or the district administration names additional staff under this classification.  (Any gifts received by their immediate family as described in Government Code, Chapter 573, Subchapter B, Relationships by Consanguinity or by Affinity are reported under the applicable school official.) </a:t>
                      </a:r>
                    </a:p>
                  </a:txBody>
                  <a:tcPr marL="7602" marR="7602" marT="7602" marB="0">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80762214"/>
                  </a:ext>
                </a:extLst>
              </a:tr>
              <a:tr h="202563">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dirty="0">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4048628366"/>
                  </a:ext>
                </a:extLst>
              </a:tr>
              <a:tr h="345925">
                <a:tc gridSpan="7">
                  <a:txBody>
                    <a:bodyPr/>
                    <a:lstStyle/>
                    <a:p>
                      <a:pPr algn="l" fontAlgn="b"/>
                      <a:r>
                        <a:rPr lang="en-US" sz="1100" b="1" i="0" u="none" strike="noStrike" dirty="0">
                          <a:effectLst/>
                          <a:latin typeface="Calibri" panose="020F0502020204030204" pitchFamily="34" charset="0"/>
                        </a:rPr>
                        <a:t>Business Transactions Between School District and Board Members for Fiscal Year </a:t>
                      </a:r>
                      <a:r>
                        <a:rPr lang="en-US" sz="1100" b="1" i="0" u="none" strike="noStrike" dirty="0" smtClean="0">
                          <a:effectLst/>
                          <a:latin typeface="Calibri" panose="020F0502020204030204" pitchFamily="34" charset="0"/>
                        </a:rPr>
                        <a:t>2020</a:t>
                      </a:r>
                      <a:endParaRPr lang="en-US" sz="1100" b="1"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971361889"/>
                  </a:ext>
                </a:extLst>
              </a:tr>
              <a:tr h="315173">
                <a:tc gridSpan="2">
                  <a:txBody>
                    <a:bodyPr/>
                    <a:lstStyle/>
                    <a:p>
                      <a:pPr algn="l" fontAlgn="b"/>
                      <a:r>
                        <a:rPr lang="en-US" sz="1000" b="0" i="0" u="none" strike="noStrike">
                          <a:effectLst/>
                          <a:latin typeface="Calibri" panose="020F0502020204030204" pitchFamily="34" charset="0"/>
                        </a:rPr>
                        <a:t>For the Twelve-Month Period</a:t>
                      </a: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02290693"/>
                  </a:ext>
                </a:extLst>
              </a:tr>
              <a:tr h="221344">
                <a:tc gridSpan="2">
                  <a:txBody>
                    <a:bodyPr/>
                    <a:lstStyle/>
                    <a:p>
                      <a:pPr algn="l" fontAlgn="b"/>
                      <a:r>
                        <a:rPr lang="en-US" sz="1000" b="0" i="0" u="none" strike="noStrike" dirty="0">
                          <a:effectLst/>
                          <a:latin typeface="Calibri" panose="020F0502020204030204" pitchFamily="34" charset="0"/>
                        </a:rPr>
                        <a:t>Ended June 30, </a:t>
                      </a:r>
                      <a:r>
                        <a:rPr lang="en-US" sz="1000" b="0" i="0" u="none" strike="noStrike" dirty="0" smtClean="0">
                          <a:effectLst/>
                          <a:latin typeface="Calibri" panose="020F0502020204030204" pitchFamily="34" charset="0"/>
                        </a:rPr>
                        <a:t>2020</a:t>
                      </a:r>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dirty="0">
                          <a:solidFill>
                            <a:schemeClr val="tx1">
                              <a:lumMod val="95000"/>
                              <a:lumOff val="5000"/>
                            </a:schemeClr>
                          </a:solidFill>
                          <a:effectLst/>
                          <a:latin typeface="Calibri" panose="020F0502020204030204" pitchFamily="34" charset="0"/>
                        </a:rPr>
                        <a:t>None</a:t>
                      </a: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809086180"/>
                  </a:ext>
                </a:extLst>
              </a:tr>
              <a:tr h="202563">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228311595"/>
                  </a:ext>
                </a:extLst>
              </a:tr>
              <a:tr h="202563">
                <a:tc gridSpan="14">
                  <a:txBody>
                    <a:bodyPr/>
                    <a:lstStyle/>
                    <a:p>
                      <a:pPr algn="l" fontAlgn="b"/>
                      <a:r>
                        <a:rPr lang="en-US" sz="1000" b="1" i="0" u="none" strike="noStrike" dirty="0">
                          <a:effectLst/>
                          <a:latin typeface="Calibri" panose="020F0502020204030204" pitchFamily="34" charset="0"/>
                        </a:rPr>
                        <a:t>Note - The summary amounts reported under this disclosure do not duplicate the items disclosed in the summary schedule of reimbursements received by board members.</a:t>
                      </a: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9496017"/>
                  </a:ext>
                </a:extLst>
              </a:tr>
              <a:tr h="202563">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594006735"/>
                  </a:ext>
                </a:extLst>
              </a:tr>
              <a:tr h="221856">
                <a:tc gridSpan="2">
                  <a:txBody>
                    <a:bodyPr/>
                    <a:lstStyle/>
                    <a:p>
                      <a:pPr algn="l" fontAlgn="b"/>
                      <a:r>
                        <a:rPr lang="en-US" sz="1100" b="1" i="0" u="none" strike="noStrike" dirty="0">
                          <a:effectLst/>
                          <a:latin typeface="Calibri" panose="020F0502020204030204" pitchFamily="34" charset="0"/>
                        </a:rPr>
                        <a:t>Other Information.  None</a:t>
                      </a: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661760259"/>
                  </a:ext>
                </a:extLst>
              </a:tr>
            </a:tbl>
          </a:graphicData>
        </a:graphic>
      </p:graphicFrame>
    </p:spTree>
    <p:extLst>
      <p:ext uri="{BB962C8B-B14F-4D97-AF65-F5344CB8AC3E}">
        <p14:creationId xmlns:p14="http://schemas.microsoft.com/office/powerpoint/2010/main" val="453154023"/>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7" name="Rectangle 6"/>
          <p:cNvSpPr/>
          <p:nvPr/>
        </p:nvSpPr>
        <p:spPr>
          <a:xfrm>
            <a:off x="1733145" y="2250857"/>
            <a:ext cx="8725710" cy="3073940"/>
          </a:xfrm>
          <a:prstGeom prst="rect">
            <a:avLst/>
          </a:prstGeom>
          <a:solidFill>
            <a:schemeClr val="accent1">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REQUIRED DISCLOSURE:</a:t>
            </a:r>
          </a:p>
          <a:p>
            <a:pPr algn="ctr"/>
            <a:endPar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a:p>
            <a:pPr algn="ctr"/>
            <a:r>
              <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Local Government Officer Conflicts Disclosure Statement</a:t>
            </a:r>
            <a:endParaRPr lang="en-US" sz="2400" b="1" dirty="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132797613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2022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 annual financial report filed within 30 days after the TEA set deadline of November 27</a:t>
            </a:r>
            <a:r>
              <a:rPr lang="en-US" sz="2400" baseline="30000" dirty="0" smtClean="0">
                <a:ln w="0"/>
                <a:solidFill>
                  <a:schemeClr val="tx1"/>
                </a:solidFill>
                <a:effectLst>
                  <a:outerShdw blurRad="38100" dist="19050" dir="2700000" algn="tl" rotWithShape="0">
                    <a:schemeClr val="dk1">
                      <a:alpha val="40000"/>
                    </a:schemeClr>
                  </a:outerShdw>
                </a:effectLst>
              </a:rPr>
              <a:t>th</a:t>
            </a:r>
            <a:r>
              <a:rPr lang="en-US" sz="2400" dirty="0" smtClean="0">
                <a:ln w="0"/>
                <a:solidFill>
                  <a:schemeClr val="tx1"/>
                </a:solidFill>
                <a:effectLst>
                  <a:outerShdw blurRad="38100" dist="19050" dir="2700000" algn="tl" rotWithShape="0">
                    <a:schemeClr val="dk1">
                      <a:alpha val="40000"/>
                    </a:schemeClr>
                  </a:outerShdw>
                </a:effectLst>
              </a:rPr>
              <a:t>?</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3" y="2986759"/>
            <a:ext cx="9127067" cy="7535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Report was received by TEA on AFR Due Date Waiver Granted</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537844" y="3916118"/>
            <a:ext cx="9127066" cy="7535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Passed</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19564776"/>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940" y="116378"/>
            <a:ext cx="2503558" cy="3225337"/>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940" y="3452553"/>
            <a:ext cx="2503558" cy="3225337"/>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7156" y="130233"/>
            <a:ext cx="2496272" cy="3225338"/>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1854" y="130233"/>
            <a:ext cx="2503558" cy="3225337"/>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29427" y="130233"/>
            <a:ext cx="2503558" cy="3225337"/>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09235" y="3467206"/>
            <a:ext cx="2503558" cy="3196031"/>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01854" y="3452553"/>
            <a:ext cx="2503558" cy="3225337"/>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17348" y="3452553"/>
            <a:ext cx="2496272" cy="3225338"/>
          </a:xfrm>
          <a:prstGeom prst="rect">
            <a:avLst/>
          </a:prstGeom>
        </p:spPr>
      </p:pic>
    </p:spTree>
    <p:extLst>
      <p:ext uri="{BB962C8B-B14F-4D97-AF65-F5344CB8AC3E}">
        <p14:creationId xmlns:p14="http://schemas.microsoft.com/office/powerpoint/2010/main" val="3355747730"/>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940" y="116378"/>
            <a:ext cx="2503557" cy="3225337"/>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940" y="3452553"/>
            <a:ext cx="2503557" cy="3225337"/>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7156" y="130234"/>
            <a:ext cx="2496272" cy="32253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1854" y="130233"/>
            <a:ext cx="2503557" cy="3225337"/>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29427" y="130233"/>
            <a:ext cx="2503557" cy="3225337"/>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20609" y="3467206"/>
            <a:ext cx="2480809" cy="3196031"/>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01854" y="3452553"/>
            <a:ext cx="2503557" cy="3225337"/>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19331" y="3452553"/>
            <a:ext cx="2492306" cy="3225338"/>
          </a:xfrm>
          <a:prstGeom prst="rect">
            <a:avLst/>
          </a:prstGeom>
        </p:spPr>
      </p:pic>
    </p:spTree>
    <p:extLst>
      <p:ext uri="{BB962C8B-B14F-4D97-AF65-F5344CB8AC3E}">
        <p14:creationId xmlns:p14="http://schemas.microsoft.com/office/powerpoint/2010/main" val="4033684435"/>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940" y="116378"/>
            <a:ext cx="2503557" cy="3225336"/>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940" y="3452553"/>
            <a:ext cx="2503557" cy="3225336"/>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7156" y="134926"/>
            <a:ext cx="2496272" cy="3215951"/>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1854" y="130233"/>
            <a:ext cx="2503557" cy="3225336"/>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29427" y="130233"/>
            <a:ext cx="2503557" cy="3225336"/>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20609" y="3467206"/>
            <a:ext cx="2480809" cy="3196030"/>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01854" y="3452553"/>
            <a:ext cx="2503557" cy="3225336"/>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19331" y="3452553"/>
            <a:ext cx="2492306" cy="3225337"/>
          </a:xfrm>
          <a:prstGeom prst="rect">
            <a:avLst/>
          </a:prstGeom>
        </p:spPr>
      </p:pic>
    </p:spTree>
    <p:extLst>
      <p:ext uri="{BB962C8B-B14F-4D97-AF65-F5344CB8AC3E}">
        <p14:creationId xmlns:p14="http://schemas.microsoft.com/office/powerpoint/2010/main" val="2609884076"/>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068" y="1471353"/>
            <a:ext cx="2503556" cy="3225336"/>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9019" y="1471353"/>
            <a:ext cx="2485053" cy="3215951"/>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0467" y="1461968"/>
            <a:ext cx="2503556" cy="3225336"/>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5805" y="1471353"/>
            <a:ext cx="2503556" cy="3225336"/>
          </a:xfrm>
          <a:prstGeom prst="rect">
            <a:avLst/>
          </a:prstGeom>
        </p:spPr>
      </p:pic>
    </p:spTree>
    <p:extLst>
      <p:ext uri="{BB962C8B-B14F-4D97-AF65-F5344CB8AC3E}">
        <p14:creationId xmlns:p14="http://schemas.microsoft.com/office/powerpoint/2010/main" val="2630716660"/>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7" name="Rectangle 6"/>
          <p:cNvSpPr/>
          <p:nvPr/>
        </p:nvSpPr>
        <p:spPr>
          <a:xfrm>
            <a:off x="1733145" y="2250857"/>
            <a:ext cx="8725710" cy="3073940"/>
          </a:xfrm>
          <a:prstGeom prst="rect">
            <a:avLst/>
          </a:prstGeom>
          <a:solidFill>
            <a:schemeClr val="accent1">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REQUIRED DISCLOSURE:</a:t>
            </a:r>
          </a:p>
          <a:p>
            <a:pPr algn="ctr"/>
            <a:endPar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a:p>
            <a:pPr algn="ctr"/>
            <a:r>
              <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Official 2020-2021 FIRST Report from TEA</a:t>
            </a:r>
          </a:p>
        </p:txBody>
      </p:sp>
    </p:spTree>
    <p:extLst>
      <p:ext uri="{BB962C8B-B14F-4D97-AF65-F5344CB8AC3E}">
        <p14:creationId xmlns:p14="http://schemas.microsoft.com/office/powerpoint/2010/main" val="1595083054"/>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515" y="351694"/>
            <a:ext cx="10638692" cy="6100074"/>
          </a:xfrm>
          <a:prstGeom prst="rect">
            <a:avLst/>
          </a:prstGeom>
        </p:spPr>
      </p:pic>
    </p:spTree>
    <p:extLst>
      <p:ext uri="{BB962C8B-B14F-4D97-AF65-F5344CB8AC3E}">
        <p14:creationId xmlns:p14="http://schemas.microsoft.com/office/powerpoint/2010/main" val="3193110134"/>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985" y="566360"/>
            <a:ext cx="10058400" cy="5720140"/>
          </a:xfrm>
          <a:prstGeom prst="rect">
            <a:avLst/>
          </a:prstGeom>
        </p:spPr>
      </p:pic>
    </p:spTree>
    <p:extLst>
      <p:ext uri="{BB962C8B-B14F-4D97-AF65-F5344CB8AC3E}">
        <p14:creationId xmlns:p14="http://schemas.microsoft.com/office/powerpoint/2010/main" val="2032992167"/>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077" y="501162"/>
            <a:ext cx="10058400" cy="5811715"/>
          </a:xfrm>
          <a:prstGeom prst="rect">
            <a:avLst/>
          </a:prstGeom>
        </p:spPr>
      </p:pic>
    </p:spTree>
    <p:extLst>
      <p:ext uri="{BB962C8B-B14F-4D97-AF65-F5344CB8AC3E}">
        <p14:creationId xmlns:p14="http://schemas.microsoft.com/office/powerpoint/2010/main" val="715320532"/>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77" y="413238"/>
            <a:ext cx="10058400" cy="5802924"/>
          </a:xfrm>
          <a:prstGeom prst="rect">
            <a:avLst/>
          </a:prstGeom>
        </p:spPr>
      </p:pic>
    </p:spTree>
    <p:extLst>
      <p:ext uri="{BB962C8B-B14F-4D97-AF65-F5344CB8AC3E}">
        <p14:creationId xmlns:p14="http://schemas.microsoft.com/office/powerpoint/2010/main" val="2183111867"/>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739" y="404447"/>
            <a:ext cx="10058400" cy="5785338"/>
          </a:xfrm>
          <a:prstGeom prst="rect">
            <a:avLst/>
          </a:prstGeom>
        </p:spPr>
      </p:pic>
    </p:spTree>
    <p:extLst>
      <p:ext uri="{BB962C8B-B14F-4D97-AF65-F5344CB8AC3E}">
        <p14:creationId xmlns:p14="http://schemas.microsoft.com/office/powerpoint/2010/main" val="230350508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2022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2:</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there an unmodified opinion in the annual financial report on the financial statements as a whole?</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2986759"/>
            <a:ext cx="9127067" cy="7535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For 2019-20, Seguin ISD received an unmodified, or clean, opinion.</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537844" y="3916118"/>
            <a:ext cx="9127066" cy="7535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Passed</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00580546"/>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362" y="439615"/>
            <a:ext cx="10058400" cy="5943599"/>
          </a:xfrm>
          <a:prstGeom prst="rect">
            <a:avLst/>
          </a:prstGeom>
        </p:spPr>
      </p:pic>
    </p:spTree>
    <p:extLst>
      <p:ext uri="{BB962C8B-B14F-4D97-AF65-F5344CB8AC3E}">
        <p14:creationId xmlns:p14="http://schemas.microsoft.com/office/powerpoint/2010/main" val="1681206487"/>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448408"/>
            <a:ext cx="10058400" cy="5961185"/>
          </a:xfrm>
          <a:prstGeom prst="rect">
            <a:avLst/>
          </a:prstGeom>
        </p:spPr>
      </p:pic>
    </p:spTree>
    <p:extLst>
      <p:ext uri="{BB962C8B-B14F-4D97-AF65-F5344CB8AC3E}">
        <p14:creationId xmlns:p14="http://schemas.microsoft.com/office/powerpoint/2010/main" val="3322091435"/>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 r="-437" b="35532"/>
          <a:stretch/>
        </p:blipFill>
        <p:spPr>
          <a:xfrm>
            <a:off x="870438" y="239829"/>
            <a:ext cx="10102361" cy="5387248"/>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t="91178" r="-3409"/>
          <a:stretch/>
        </p:blipFill>
        <p:spPr>
          <a:xfrm>
            <a:off x="870438" y="5627077"/>
            <a:ext cx="10401300" cy="729761"/>
          </a:xfrm>
          <a:prstGeom prst="rect">
            <a:avLst/>
          </a:prstGeom>
        </p:spPr>
      </p:pic>
    </p:spTree>
    <p:extLst>
      <p:ext uri="{BB962C8B-B14F-4D97-AF65-F5344CB8AC3E}">
        <p14:creationId xmlns:p14="http://schemas.microsoft.com/office/powerpoint/2010/main" val="4199384707"/>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115" y="518825"/>
            <a:ext cx="10058400" cy="5978690"/>
          </a:xfrm>
          <a:prstGeom prst="rect">
            <a:avLst/>
          </a:prstGeom>
        </p:spPr>
      </p:pic>
    </p:spTree>
    <p:extLst>
      <p:ext uri="{BB962C8B-B14F-4D97-AF65-F5344CB8AC3E}">
        <p14:creationId xmlns:p14="http://schemas.microsoft.com/office/powerpoint/2010/main" val="2873456925"/>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7" name="Rectangle 6"/>
          <p:cNvSpPr/>
          <p:nvPr/>
        </p:nvSpPr>
        <p:spPr>
          <a:xfrm>
            <a:off x="1733145" y="2250857"/>
            <a:ext cx="8725710" cy="3073940"/>
          </a:xfrm>
          <a:prstGeom prst="rect">
            <a:avLst/>
          </a:prstGeom>
          <a:solidFill>
            <a:schemeClr val="accent1">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REQUIRED DISCLOSURE:</a:t>
            </a:r>
          </a:p>
          <a:p>
            <a:pPr algn="ctr"/>
            <a:endPar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a:p>
            <a:pPr algn="ctr"/>
            <a:r>
              <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Superintendent’s Employment Contract</a:t>
            </a:r>
          </a:p>
          <a:p>
            <a:pPr algn="ctr"/>
            <a:endPar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a:p>
            <a:pPr algn="ctr"/>
            <a:endParaRPr lang="en-US" sz="1400" dirty="0" smtClean="0"/>
          </a:p>
          <a:p>
            <a:pPr algn="ctr"/>
            <a:r>
              <a:rPr lang="en-US" sz="1400" dirty="0">
                <a:solidFill>
                  <a:schemeClr val="tx1"/>
                </a:solidFill>
                <a:hlinkClick r:id="rId2" action="ppaction://hlinkfile"/>
              </a:rPr>
              <a:t>https://www.seguin.k12.tx.us/upload/page/0141/2021-2022/Supt.%20Contract%2021.0623.pdf</a:t>
            </a:r>
            <a:endParaRPr lang="en-US" sz="1400" b="1" dirty="0" smtClean="0">
              <a:ln w="0">
                <a:solidFill>
                  <a:schemeClr val="tx1">
                    <a:lumMod val="65000"/>
                    <a:lumOff val="35000"/>
                  </a:schemeClr>
                </a:solidFill>
              </a:ln>
              <a:solidFill>
                <a:schemeClr val="tx1"/>
              </a:solidFill>
              <a:effectLst>
                <a:outerShdw blurRad="60007" dist="200025" dir="15000000" sy="30000" kx="-1800000" algn="bl" rotWithShape="0">
                  <a:schemeClr val="bg1">
                    <a:alpha val="32000"/>
                  </a:schemeClr>
                </a:outerShdw>
              </a:effectLst>
            </a:endParaRPr>
          </a:p>
        </p:txBody>
      </p:sp>
    </p:spTree>
    <p:extLst>
      <p:ext uri="{BB962C8B-B14F-4D97-AF65-F5344CB8AC3E}">
        <p14:creationId xmlns:p14="http://schemas.microsoft.com/office/powerpoint/2010/main" val="82224195"/>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7" name="Rectangle 6"/>
          <p:cNvSpPr/>
          <p:nvPr/>
        </p:nvSpPr>
        <p:spPr>
          <a:xfrm>
            <a:off x="1733145" y="2250857"/>
            <a:ext cx="8725710" cy="3073940"/>
          </a:xfrm>
          <a:prstGeom prst="rect">
            <a:avLst/>
          </a:prstGeom>
          <a:solidFill>
            <a:schemeClr val="accent1">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QUESTIONS</a:t>
            </a:r>
          </a:p>
          <a:p>
            <a:pPr algn="ctr"/>
            <a:r>
              <a:rPr lang="en-US"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Contact Tony Hillberg, Chief Financial Officer</a:t>
            </a:r>
          </a:p>
          <a:p>
            <a:pPr algn="ctr"/>
            <a:r>
              <a:rPr lang="en-US"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(830) 401-8605</a:t>
            </a:r>
          </a:p>
          <a:p>
            <a:pPr algn="ctr"/>
            <a:r>
              <a:rPr lang="en-US"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thillberg@seguin.k12.tx.us</a:t>
            </a:r>
            <a:endParaRPr lang="en-US" b="1" dirty="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339797257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2022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3:</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 district in compliance with the payment terms of all debt agreements at fiscal year end?</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2986759"/>
            <a:ext cx="9127067" cy="107724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Debt payments were made within the requirements of bond covenants.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537844" y="4239826"/>
            <a:ext cx="9127066" cy="7535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Passed</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4988347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6"/>
            <a:ext cx="9127066" cy="1490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4:</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Did the district make timely payments to Teachers Retirement System, Texas Workforce Commission, Internal Revenue Service, and other government agencies?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3266159"/>
            <a:ext cx="9127067" cy="105184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All reports and payments were submitted timely to governmental entities.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537844" y="4485360"/>
            <a:ext cx="9127066" cy="7535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Passed</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9503835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6"/>
            <a:ext cx="9127066" cy="11176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5:</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This indicator is not being scored.</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3" y="2868226"/>
            <a:ext cx="9127067" cy="7535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n/a</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537844" y="3763718"/>
            <a:ext cx="9127066" cy="7535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n/a</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8465252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6"/>
            <a:ext cx="9127066" cy="169724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6:</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 average change in fund balances over 3 years less than a 25% decrease or did the current year’s unassigned and assigned fund balances exceed 75 days of operational expenditures?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2" y="3478965"/>
            <a:ext cx="9127067" cy="11633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p>
          <a:p>
            <a:r>
              <a:rPr lang="en-US" sz="2400" b="1" dirty="0">
                <a:ln w="0"/>
                <a:solidFill>
                  <a:schemeClr val="tx1"/>
                </a:solidFill>
                <a:effectLst>
                  <a:outerShdw blurRad="38100" dist="19050" dir="2700000" algn="tl" rotWithShape="0">
                    <a:schemeClr val="dk1">
                      <a:alpha val="40000"/>
                    </a:schemeClr>
                  </a:outerShdw>
                </a:effectLst>
              </a:rPr>
              <a:t> </a:t>
            </a:r>
            <a:r>
              <a:rPr lang="en-US" sz="2400" b="1" dirty="0" smtClean="0">
                <a:ln w="0"/>
                <a:solidFill>
                  <a:schemeClr val="tx1"/>
                </a:solidFill>
                <a:effectLst>
                  <a:outerShdw blurRad="38100" dist="19050" dir="2700000" algn="tl" rotWithShape="0">
                    <a:schemeClr val="dk1">
                      <a:alpha val="40000"/>
                    </a:schemeClr>
                  </a:outerShdw>
                </a:effectLst>
              </a:rPr>
              <a:t>     </a:t>
            </a:r>
            <a:r>
              <a:rPr lang="en-US" sz="2400" dirty="0" smtClean="0">
                <a:ln w="0"/>
                <a:solidFill>
                  <a:schemeClr val="tx1"/>
                </a:solidFill>
                <a:effectLst>
                  <a:outerShdw blurRad="38100" dist="19050" dir="2700000" algn="tl" rotWithShape="0">
                    <a:schemeClr val="dk1">
                      <a:alpha val="40000"/>
                    </a:schemeClr>
                  </a:outerShdw>
                </a:effectLst>
              </a:rPr>
              <a:t>Both criteria met in the fiscal year.</a:t>
            </a:r>
          </a:p>
        </p:txBody>
      </p:sp>
      <p:sp>
        <p:nvSpPr>
          <p:cNvPr id="6" name="Rectangle 5"/>
          <p:cNvSpPr/>
          <p:nvPr/>
        </p:nvSpPr>
        <p:spPr>
          <a:xfrm>
            <a:off x="1537842" y="4880342"/>
            <a:ext cx="9127066" cy="7535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p>
          <a:p>
            <a:r>
              <a:rPr lang="en-US" sz="2400" dirty="0">
                <a:ln w="0"/>
                <a:solidFill>
                  <a:schemeClr val="tx1"/>
                </a:solidFill>
                <a:effectLst>
                  <a:outerShdw blurRad="38100" dist="19050" dir="2700000" algn="tl" rotWithShape="0">
                    <a:schemeClr val="dk1">
                      <a:alpha val="40000"/>
                    </a:schemeClr>
                  </a:outerShdw>
                </a:effectLst>
              </a:rPr>
              <a:t> </a:t>
            </a:r>
            <a:r>
              <a:rPr lang="en-US" sz="2400" dirty="0" smtClean="0">
                <a:ln w="0"/>
                <a:solidFill>
                  <a:schemeClr val="tx1"/>
                </a:solidFill>
                <a:effectLst>
                  <a:outerShdw blurRad="38100" dist="19050" dir="2700000" algn="tl" rotWithShape="0">
                    <a:schemeClr val="dk1">
                      <a:alpha val="40000"/>
                    </a:schemeClr>
                  </a:outerShdw>
                </a:effectLst>
              </a:rPr>
              <a:t>     Passed</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9760423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6"/>
            <a:ext cx="9127066" cy="1490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7:</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 number of days of cash on hand and current investments in the general fund for the school district sufficient to cover operating expenditures?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3266159"/>
            <a:ext cx="9127067" cy="7535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Seguin ISD had sufficient cash and investments in the General Fund.</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537844" y="4187052"/>
            <a:ext cx="9127066" cy="7535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66091363"/>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4593</TotalTime>
  <Words>1627</Words>
  <Application>Microsoft Office PowerPoint</Application>
  <PresentationFormat>Widescreen</PresentationFormat>
  <Paragraphs>408</Paragraphs>
  <Slides>45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Office Theme</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PowerPoint Presentation</vt:lpstr>
      <vt:lpstr>PowerPoint Presentation</vt:lpstr>
      <vt:lpstr>PowerPoint Presentation</vt:lpstr>
      <vt:lpstr>PowerPoint Presentation</vt:lpstr>
      <vt:lpstr>SEGUIN I.S.D. Financial Integrity Rating System of Texas (FIRST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SEGUIN I.S.D. Financial Integrity Rating System of Texas (FIRST REPORT)</vt:lpstr>
      <vt:lpstr>SEGUIN I.S.D. Financial Integrity Rating System of Texas (FIRST 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thillberg</dc:creator>
  <cp:lastModifiedBy>Susana Menchaca</cp:lastModifiedBy>
  <cp:revision>293</cp:revision>
  <cp:lastPrinted>2020-12-08T22:06:21Z</cp:lastPrinted>
  <dcterms:created xsi:type="dcterms:W3CDTF">2018-10-24T19:03:46Z</dcterms:created>
  <dcterms:modified xsi:type="dcterms:W3CDTF">2021-12-01T17:11:35Z</dcterms:modified>
</cp:coreProperties>
</file>